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3" r:id="rId27"/>
    <p:sldId id="284" r:id="rId28"/>
    <p:sldId id="282" r:id="rId29"/>
    <p:sldId id="285" r:id="rId30"/>
    <p:sldId id="286" r:id="rId31"/>
    <p:sldId id="287" r:id="rId32"/>
    <p:sldId id="290" r:id="rId33"/>
    <p:sldId id="291" r:id="rId34"/>
    <p:sldId id="292" r:id="rId35"/>
    <p:sldId id="293" r:id="rId36"/>
    <p:sldId id="294" r:id="rId37"/>
    <p:sldId id="289" r:id="rId38"/>
    <p:sldId id="295" r:id="rId39"/>
    <p:sldId id="296" r:id="rId40"/>
    <p:sldId id="298" r:id="rId41"/>
    <p:sldId id="299" r:id="rId42"/>
    <p:sldId id="300" r:id="rId43"/>
    <p:sldId id="301" r:id="rId44"/>
    <p:sldId id="302" r:id="rId45"/>
    <p:sldId id="305" r:id="rId46"/>
    <p:sldId id="306" r:id="rId47"/>
    <p:sldId id="307" r:id="rId48"/>
    <p:sldId id="308" r:id="rId49"/>
    <p:sldId id="309" r:id="rId50"/>
    <p:sldId id="310" r:id="rId51"/>
    <p:sldId id="312" r:id="rId52"/>
    <p:sldId id="313" r:id="rId53"/>
    <p:sldId id="314" r:id="rId54"/>
    <p:sldId id="315" r:id="rId55"/>
    <p:sldId id="316" r:id="rId56"/>
    <p:sldId id="311" r:id="rId57"/>
    <p:sldId id="304" r:id="rId58"/>
    <p:sldId id="317" r:id="rId59"/>
    <p:sldId id="318" r:id="rId60"/>
    <p:sldId id="319" r:id="rId61"/>
    <p:sldId id="320" r:id="rId62"/>
    <p:sldId id="321" r:id="rId63"/>
    <p:sldId id="322" r:id="rId64"/>
    <p:sldId id="324" r:id="rId65"/>
    <p:sldId id="325" r:id="rId66"/>
    <p:sldId id="326" r:id="rId67"/>
    <p:sldId id="327" r:id="rId68"/>
    <p:sldId id="328" r:id="rId69"/>
    <p:sldId id="329" r:id="rId70"/>
    <p:sldId id="332" r:id="rId71"/>
    <p:sldId id="330" r:id="rId72"/>
    <p:sldId id="331" r:id="rId73"/>
    <p:sldId id="297" r:id="rId74"/>
    <p:sldId id="334" r:id="rId75"/>
    <p:sldId id="335" r:id="rId76"/>
    <p:sldId id="336" r:id="rId77"/>
    <p:sldId id="333" r:id="rId78"/>
    <p:sldId id="341" r:id="rId79"/>
    <p:sldId id="339" r:id="rId80"/>
    <p:sldId id="340" r:id="rId81"/>
    <p:sldId id="344" r:id="rId82"/>
    <p:sldId id="342" r:id="rId83"/>
    <p:sldId id="343" r:id="rId84"/>
    <p:sldId id="337"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6636B-47AB-425A-91C1-50F2303CDBD3}" v="103" dt="2025-05-13T17:49:18.447"/>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83" d="100"/>
          <a:sy n="83" d="100"/>
        </p:scale>
        <p:origin x="3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F5DF-E5D5-3A3E-B893-CBF403E00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6B9439-CFCE-439A-4040-C63D4104C1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DD6AE6-A86B-90F4-C380-007D74FB0810}"/>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5" name="Footer Placeholder 4">
            <a:extLst>
              <a:ext uri="{FF2B5EF4-FFF2-40B4-BE49-F238E27FC236}">
                <a16:creationId xmlns:a16="http://schemas.microsoft.com/office/drawing/2014/main" id="{99435990-193A-E1ED-EEBF-F5CCAF6E45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54BDFF-DB06-50F7-0D27-9548B462E804}"/>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3214119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767A-C73E-D528-71CB-A9575C3167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5CCC2C-17A3-FADE-356B-B3EA20603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207323-36E9-52C4-6D32-4E6223BF86AE}"/>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5" name="Footer Placeholder 4">
            <a:extLst>
              <a:ext uri="{FF2B5EF4-FFF2-40B4-BE49-F238E27FC236}">
                <a16:creationId xmlns:a16="http://schemas.microsoft.com/office/drawing/2014/main" id="{E80402F0-5261-0C70-27A5-62D6A42784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D2B964-57B8-AAC2-E55F-E343B7E55F98}"/>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2666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6E26AC-1248-6E7A-7E40-83FBBCB294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5F1ABA-B45B-0DD2-E2F8-93D36BFD79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673DC3-9782-12E6-7C4C-6E46E51960C2}"/>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5" name="Footer Placeholder 4">
            <a:extLst>
              <a:ext uri="{FF2B5EF4-FFF2-40B4-BE49-F238E27FC236}">
                <a16:creationId xmlns:a16="http://schemas.microsoft.com/office/drawing/2014/main" id="{3CBD4FD9-FFEA-8054-2061-2470BC7095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8AB90D-8064-EFA7-3B54-294A62B4F633}"/>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2854347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F053-159D-0E17-3B88-0360E0EE8B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F562A7-1471-B2EA-277E-8CF6EA5A5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63DF3C-2931-3A6F-7236-CEB2E0B59486}"/>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5" name="Footer Placeholder 4">
            <a:extLst>
              <a:ext uri="{FF2B5EF4-FFF2-40B4-BE49-F238E27FC236}">
                <a16:creationId xmlns:a16="http://schemas.microsoft.com/office/drawing/2014/main" id="{0A50B771-533F-1686-03F9-972831E15F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E218D5-8B3C-854A-5329-9D0E635359B6}"/>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278948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3851-C773-B1A7-C8DA-E5ACC4E9E0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A22FF0-AB3E-6B5D-04AF-C802D275C2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2D7DED-0FD3-45DB-1152-4DF1E6DD3F2B}"/>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5" name="Footer Placeholder 4">
            <a:extLst>
              <a:ext uri="{FF2B5EF4-FFF2-40B4-BE49-F238E27FC236}">
                <a16:creationId xmlns:a16="http://schemas.microsoft.com/office/drawing/2014/main" id="{846E5FC1-35F0-ECD4-2A60-70512A7D4C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D50970-CC78-5377-3784-2DDB92CFFC5A}"/>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68339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C65A-F413-146B-359A-F70007A748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03C225-A483-B3E7-7689-58D4E955FD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4159B1-6823-66EE-C153-50359B26B9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A108D19-5A0E-9D10-40FB-9768B71A00A5}"/>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6" name="Footer Placeholder 5">
            <a:extLst>
              <a:ext uri="{FF2B5EF4-FFF2-40B4-BE49-F238E27FC236}">
                <a16:creationId xmlns:a16="http://schemas.microsoft.com/office/drawing/2014/main" id="{1D7E5305-D552-374B-80A9-7159B360D9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99F2AE-3A1C-652A-1DDE-07AF27621506}"/>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47004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7D8A-306E-C37E-64E6-65153508FD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1AFDEB-2EAC-4E40-6F7C-11BAD1625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1647E-5584-1861-2984-DC140B534F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0C9182-2088-0201-104B-CA2951B30F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98BABE-04E8-6D9A-52C1-1DA164ED3A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744A70-4E26-CA81-B7AD-8ED7E18F0C8A}"/>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8" name="Footer Placeholder 7">
            <a:extLst>
              <a:ext uri="{FF2B5EF4-FFF2-40B4-BE49-F238E27FC236}">
                <a16:creationId xmlns:a16="http://schemas.microsoft.com/office/drawing/2014/main" id="{EE59160B-70F9-B2EE-544B-8131239630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252E3A-5C22-DDC2-FED0-DF1BB0444D9B}"/>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145016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DB7B6-1164-137E-FC3B-8FB346390E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0BFF15-D147-8F5F-F172-FE0A2A37A530}"/>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4" name="Footer Placeholder 3">
            <a:extLst>
              <a:ext uri="{FF2B5EF4-FFF2-40B4-BE49-F238E27FC236}">
                <a16:creationId xmlns:a16="http://schemas.microsoft.com/office/drawing/2014/main" id="{F47527F0-0570-44F6-5E0F-97F7CE4E85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AC2E5A8-B151-2C05-F600-39C7A2958DA1}"/>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3302352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C484B-EE96-FCA6-9874-40A20A2DDB61}"/>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3" name="Footer Placeholder 2">
            <a:extLst>
              <a:ext uri="{FF2B5EF4-FFF2-40B4-BE49-F238E27FC236}">
                <a16:creationId xmlns:a16="http://schemas.microsoft.com/office/drawing/2014/main" id="{5A39C7FD-87F6-F09C-76F7-CBFD28DBAC1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E2C410-8742-F037-3577-AFBC776F24A3}"/>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53530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ECE6-9EE7-F923-4015-A463218ED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7BA851-9D68-CFBF-EB01-25BB78A258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3A9F0C7-3F00-9BAC-F97B-C029BA330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2C0F5-FA20-3505-6D37-BAFDE7B471AC}"/>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6" name="Footer Placeholder 5">
            <a:extLst>
              <a:ext uri="{FF2B5EF4-FFF2-40B4-BE49-F238E27FC236}">
                <a16:creationId xmlns:a16="http://schemas.microsoft.com/office/drawing/2014/main" id="{F7FFCC1D-A628-FF46-DD07-BB22602FA7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ED0594-BCAB-D754-C7C2-218D3625D892}"/>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568881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6A71-D912-D41E-B79F-DF011E63FC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2E45AC-7FE9-EDBA-990D-83C2F75CBE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C35033-5527-C6E1-6380-721741EB1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197AF-165B-E5AF-1FA5-1D937D29A475}"/>
              </a:ext>
            </a:extLst>
          </p:cNvPr>
          <p:cNvSpPr>
            <a:spLocks noGrp="1"/>
          </p:cNvSpPr>
          <p:nvPr>
            <p:ph type="dt" sz="half" idx="10"/>
          </p:nvPr>
        </p:nvSpPr>
        <p:spPr/>
        <p:txBody>
          <a:bodyPr/>
          <a:lstStyle/>
          <a:p>
            <a:fld id="{A509A6AE-490C-4992-AC3C-F3E01E95353D}" type="datetimeFigureOut">
              <a:rPr lang="en-IN" smtClean="0"/>
              <a:t>14-05-2025</a:t>
            </a:fld>
            <a:endParaRPr lang="en-IN"/>
          </a:p>
        </p:txBody>
      </p:sp>
      <p:sp>
        <p:nvSpPr>
          <p:cNvPr id="6" name="Footer Placeholder 5">
            <a:extLst>
              <a:ext uri="{FF2B5EF4-FFF2-40B4-BE49-F238E27FC236}">
                <a16:creationId xmlns:a16="http://schemas.microsoft.com/office/drawing/2014/main" id="{AED7B106-7CCD-D962-A3A2-778984A2B7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468FD7-5503-2E75-3783-C58C9C428DA2}"/>
              </a:ext>
            </a:extLst>
          </p:cNvPr>
          <p:cNvSpPr>
            <a:spLocks noGrp="1"/>
          </p:cNvSpPr>
          <p:nvPr>
            <p:ph type="sldNum" sz="quarter" idx="12"/>
          </p:nvPr>
        </p:nvSpPr>
        <p:spPr/>
        <p:txBody>
          <a:bodyPr/>
          <a:lstStyle/>
          <a:p>
            <a:fld id="{ACE1FB95-D1CB-414F-B85B-80DD1503845C}" type="slidenum">
              <a:rPr lang="en-IN" smtClean="0"/>
              <a:t>‹#›</a:t>
            </a:fld>
            <a:endParaRPr lang="en-IN"/>
          </a:p>
        </p:txBody>
      </p:sp>
    </p:spTree>
    <p:extLst>
      <p:ext uri="{BB962C8B-B14F-4D97-AF65-F5344CB8AC3E}">
        <p14:creationId xmlns:p14="http://schemas.microsoft.com/office/powerpoint/2010/main" val="239850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834A52-1569-4159-B654-E5A39149E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365929-79AA-CAA7-0F0E-DA830DC54E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424B5C-D50C-895B-42D6-763D0AF68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9A6AE-490C-4992-AC3C-F3E01E95353D}" type="datetimeFigureOut">
              <a:rPr lang="en-IN" smtClean="0"/>
              <a:t>14-05-2025</a:t>
            </a:fld>
            <a:endParaRPr lang="en-IN"/>
          </a:p>
        </p:txBody>
      </p:sp>
      <p:sp>
        <p:nvSpPr>
          <p:cNvPr id="5" name="Footer Placeholder 4">
            <a:extLst>
              <a:ext uri="{FF2B5EF4-FFF2-40B4-BE49-F238E27FC236}">
                <a16:creationId xmlns:a16="http://schemas.microsoft.com/office/drawing/2014/main" id="{950962BF-6722-472D-4EC3-234A458E28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BABC8F-A903-0386-2D29-F31993504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1FB95-D1CB-414F-B85B-80DD1503845C}" type="slidenum">
              <a:rPr lang="en-IN" smtClean="0"/>
              <a:t>‹#›</a:t>
            </a:fld>
            <a:endParaRPr lang="en-IN"/>
          </a:p>
        </p:txBody>
      </p:sp>
    </p:spTree>
    <p:extLst>
      <p:ext uri="{BB962C8B-B14F-4D97-AF65-F5344CB8AC3E}">
        <p14:creationId xmlns:p14="http://schemas.microsoft.com/office/powerpoint/2010/main" val="2064003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geeksforgeeks.org/ml-back-propagation-through-time/"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olab.research.google.com/drive/1ZzFOncPSbYJdnIy22vtOSbzHoCTW0KBL?authuser=1"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olab.research.google.com/drive/1ZzFOncPSbYJdnIy22vtOSbzHoCTW0KBL?authuser=1#scrollTo=1Rpy9TldzbDo"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geeksforgeeks.org/introduction-to-recurrent-neural-network/"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journals.plos.org/plosone/article?id=10.1371/journal.pone.0180944"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dataaspirant.com/lstm-long-short-term-memory/"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ataaspirant.com/lstm-long-short-term-memory/"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geeksforgeeks.org/introduction-convolution-neural-network/"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002.07526.pdf" TargetMode="External"/><Relationship Id="rId2" Type="http://schemas.openxmlformats.org/officeDocument/2006/relationships/hyperlink" Target="https://dl.acm.org/doi/10.5555/2002472.2002491"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2l.ai/chapter_recurrent-modern/gru.htm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ciencedirect.com/science/article/pii/S1877050919313444" TargetMode="External"/><Relationship Id="rId2" Type="http://schemas.openxmlformats.org/officeDocument/2006/relationships/hyperlink" Target="https://www.cs.toronto.edu/~graves/icassp_2013.pdf"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jpeg"/></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nature.com/articles/s41598-018-33321-1"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medium.com/@abhishekjainindore24/deep-rnns-stacked-rnns-stacked-lstms-79cf652f451a"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BFD0-4D25-4500-DCD5-1ADBFF04B27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B5DADD6-8E64-9E91-50D7-BFFB339B591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533828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9BB88-55B8-3138-36D4-483B308A7B1F}"/>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D660ABA-3C63-B709-360A-71FCC7B64F44}"/>
              </a:ext>
            </a:extLst>
          </p:cNvPr>
          <p:cNvSpPr/>
          <p:nvPr/>
        </p:nvSpPr>
        <p:spPr>
          <a:xfrm>
            <a:off x="1844040" y="13653"/>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IN" sz="3200" b="1" i="0" dirty="0">
                <a:solidFill>
                  <a:schemeClr val="bg1"/>
                </a:solidFill>
                <a:effectLst/>
                <a:latin typeface="Source Sans Pro" panose="020B0503030403020204" pitchFamily="34" charset="0"/>
              </a:rPr>
              <a:t>Recurrent Neural network</a:t>
            </a:r>
          </a:p>
        </p:txBody>
      </p:sp>
      <p:pic>
        <p:nvPicPr>
          <p:cNvPr id="2" name="Picture 2" descr="Home">
            <a:extLst>
              <a:ext uri="{FF2B5EF4-FFF2-40B4-BE49-F238E27FC236}">
                <a16:creationId xmlns:a16="http://schemas.microsoft.com/office/drawing/2014/main" id="{442FA7C1-9652-403D-202E-50FBDEFC14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9035E8AC-E58D-777B-FA02-F1E3CA1E27E6}"/>
              </a:ext>
            </a:extLst>
          </p:cNvPr>
          <p:cNvSpPr>
            <a:spLocks noChangeArrowheads="1"/>
          </p:cNvSpPr>
          <p:nvPr/>
        </p:nvSpPr>
        <p:spPr bwMode="auto">
          <a:xfrm>
            <a:off x="1092130" y="1223002"/>
            <a:ext cx="1050752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Recurrent Unit</a:t>
            </a:r>
          </a:p>
          <a:p>
            <a:pPr marL="800100"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The fundamental processing unit in RNN is a </a:t>
            </a:r>
            <a:r>
              <a:rPr kumimoji="0" lang="en-US" altLang="en-US" sz="2000" b="1" i="0" u="none" strike="noStrike" cap="none" normalizeH="0" baseline="0" dirty="0">
                <a:ln>
                  <a:noFill/>
                </a:ln>
                <a:solidFill>
                  <a:schemeClr val="tx1"/>
                </a:solidFill>
                <a:effectLst/>
                <a:latin typeface="Arial" panose="020B0604020202020204" pitchFamily="34" charset="0"/>
              </a:rPr>
              <a:t>Recurrent Unit</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800100"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Recurrent units hold a </a:t>
            </a:r>
            <a:r>
              <a:rPr kumimoji="0" lang="en-US" altLang="en-US" sz="2000" b="1" i="0" u="none" strike="noStrike" cap="none" normalizeH="0" baseline="0" dirty="0">
                <a:ln>
                  <a:noFill/>
                </a:ln>
                <a:solidFill>
                  <a:schemeClr val="tx1"/>
                </a:solidFill>
                <a:effectLst/>
                <a:latin typeface="Arial" panose="020B0604020202020204" pitchFamily="34" charset="0"/>
              </a:rPr>
              <a:t>hidden state</a:t>
            </a:r>
            <a:r>
              <a:rPr kumimoji="0" lang="en-US" altLang="en-US" sz="2000" b="0" i="0" u="none" strike="noStrike" cap="none" normalizeH="0" baseline="0" dirty="0">
                <a:ln>
                  <a:noFill/>
                </a:ln>
                <a:solidFill>
                  <a:schemeClr val="tx1"/>
                </a:solidFill>
                <a:effectLst/>
                <a:latin typeface="Arial" panose="020B0604020202020204" pitchFamily="34" charset="0"/>
              </a:rPr>
              <a:t> that maintains information about previous inputs in a sequence.</a:t>
            </a:r>
          </a:p>
          <a:p>
            <a:pPr marL="800100"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These units can </a:t>
            </a:r>
            <a:r>
              <a:rPr kumimoji="0" lang="en-US" altLang="en-US" sz="2000" b="1" i="0" u="none" strike="noStrike" cap="none" normalizeH="0" baseline="0" dirty="0">
                <a:ln>
                  <a:noFill/>
                </a:ln>
                <a:solidFill>
                  <a:schemeClr val="tx1"/>
                </a:solidFill>
                <a:effectLst/>
                <a:latin typeface="Arial" panose="020B0604020202020204" pitchFamily="34" charset="0"/>
              </a:rPr>
              <a:t>“remember” information from prior steps</a:t>
            </a:r>
            <a:r>
              <a:rPr kumimoji="0" lang="en-US" altLang="en-US" sz="2000" b="0" i="0" u="none" strike="noStrike" cap="none" normalizeH="0" baseline="0" dirty="0">
                <a:ln>
                  <a:noFill/>
                </a:ln>
                <a:solidFill>
                  <a:schemeClr val="tx1"/>
                </a:solidFill>
                <a:effectLst/>
                <a:latin typeface="Arial" panose="020B0604020202020204" pitchFamily="34" charset="0"/>
              </a:rPr>
              <a:t> by feeding back their hidden state.</a:t>
            </a:r>
          </a:p>
          <a:p>
            <a:pPr marL="800100"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This mechanism allows RNNs to </a:t>
            </a:r>
            <a:r>
              <a:rPr kumimoji="0" lang="en-US" altLang="en-US" sz="2000" b="1" i="0" u="none" strike="noStrike" cap="none" normalizeH="0" baseline="0" dirty="0">
                <a:ln>
                  <a:noFill/>
                </a:ln>
                <a:solidFill>
                  <a:schemeClr val="tx1"/>
                </a:solidFill>
                <a:effectLst/>
                <a:latin typeface="Arial" panose="020B0604020202020204" pitchFamily="34" charset="0"/>
              </a:rPr>
              <a:t>capture dependencies across time</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pic>
        <p:nvPicPr>
          <p:cNvPr id="10" name="Picture 9">
            <a:extLst>
              <a:ext uri="{FF2B5EF4-FFF2-40B4-BE49-F238E27FC236}">
                <a16:creationId xmlns:a16="http://schemas.microsoft.com/office/drawing/2014/main" id="{880E07D5-C052-9754-F94C-ECBACD42E7AE}"/>
              </a:ext>
            </a:extLst>
          </p:cNvPr>
          <p:cNvPicPr>
            <a:picLocks noChangeAspect="1"/>
          </p:cNvPicPr>
          <p:nvPr/>
        </p:nvPicPr>
        <p:blipFill>
          <a:blip r:embed="rId3"/>
          <a:stretch>
            <a:fillRect/>
          </a:stretch>
        </p:blipFill>
        <p:spPr>
          <a:xfrm>
            <a:off x="4803740" y="3793466"/>
            <a:ext cx="2425196" cy="2740334"/>
          </a:xfrm>
          <a:prstGeom prst="rect">
            <a:avLst/>
          </a:prstGeom>
        </p:spPr>
      </p:pic>
    </p:spTree>
    <p:extLst>
      <p:ext uri="{BB962C8B-B14F-4D97-AF65-F5344CB8AC3E}">
        <p14:creationId xmlns:p14="http://schemas.microsoft.com/office/powerpoint/2010/main" val="421670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3E44-1EF6-54F6-3C4A-7BA9222330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8D1FD-9366-7F45-7DCE-DC5CCC6E36EB}"/>
              </a:ext>
            </a:extLst>
          </p:cNvPr>
          <p:cNvSpPr>
            <a:spLocks noGrp="1"/>
          </p:cNvSpPr>
          <p:nvPr>
            <p:ph idx="1"/>
          </p:nvPr>
        </p:nvSpPr>
        <p:spPr>
          <a:xfrm>
            <a:off x="1064931" y="929076"/>
            <a:ext cx="10438765" cy="5337810"/>
          </a:xfrm>
        </p:spPr>
        <p:txBody>
          <a:bodyPr>
            <a:normAutofit fontScale="97500"/>
          </a:bodyPr>
          <a:lstStyle/>
          <a:p>
            <a:pPr algn="l" fontAlgn="base">
              <a:spcBef>
                <a:spcPts val="1800"/>
              </a:spcBef>
              <a:spcAft>
                <a:spcPts val="1800"/>
              </a:spcAft>
              <a:buNone/>
            </a:pPr>
            <a:r>
              <a:rPr lang="en-US" sz="1800" b="1" i="0" dirty="0">
                <a:solidFill>
                  <a:srgbClr val="273239"/>
                </a:solidFill>
                <a:effectLst/>
                <a:latin typeface="Nunito" pitchFamily="2" charset="0"/>
              </a:rPr>
              <a:t>2. RNN Unfolding</a:t>
            </a:r>
          </a:p>
          <a:p>
            <a:pPr fontAlgn="base">
              <a:spcAft>
                <a:spcPts val="750"/>
              </a:spcAft>
            </a:pPr>
            <a:r>
              <a:rPr lang="en-US" sz="1800" b="0" i="0" dirty="0">
                <a:solidFill>
                  <a:srgbClr val="273239"/>
                </a:solidFill>
                <a:effectLst/>
                <a:latin typeface="Nunito" pitchFamily="2" charset="0"/>
              </a:rPr>
              <a:t>RNN unfolding or unrolling is the process of expanding the recurrent structure over time steps. </a:t>
            </a:r>
          </a:p>
          <a:p>
            <a:pPr fontAlgn="base">
              <a:spcAft>
                <a:spcPts val="750"/>
              </a:spcAft>
            </a:pPr>
            <a:r>
              <a:rPr lang="en-US" sz="1800" b="0" i="0" dirty="0">
                <a:solidFill>
                  <a:srgbClr val="273239"/>
                </a:solidFill>
                <a:effectLst/>
                <a:latin typeface="Nunito" pitchFamily="2" charset="0"/>
              </a:rPr>
              <a:t>During unfolding each step of the sequence is represented as a separate layer in a series illustrating how information flows across each time step.</a:t>
            </a:r>
          </a:p>
          <a:p>
            <a:pPr algn="l" rtl="0" fontAlgn="base">
              <a:spcAft>
                <a:spcPts val="750"/>
              </a:spcAft>
            </a:pPr>
            <a:r>
              <a:rPr lang="en-US" sz="1800" b="0" i="0" dirty="0">
                <a:solidFill>
                  <a:srgbClr val="273239"/>
                </a:solidFill>
                <a:effectLst/>
                <a:latin typeface="Nunito" pitchFamily="2" charset="0"/>
              </a:rPr>
              <a:t>This unrolling enables </a:t>
            </a:r>
            <a:r>
              <a:rPr lang="en-US" sz="1800" b="1" i="0" u="sng" dirty="0">
                <a:solidFill>
                  <a:srgbClr val="357960"/>
                </a:solidFill>
                <a:effectLst/>
                <a:latin typeface="Nunito" pitchFamily="2" charset="0"/>
                <a:hlinkClick r:id="rId2"/>
              </a:rPr>
              <a:t>backpropagation through time (BPTT)</a:t>
            </a:r>
            <a:r>
              <a:rPr lang="en-US" sz="1800" b="0" i="0" dirty="0">
                <a:solidFill>
                  <a:srgbClr val="273239"/>
                </a:solidFill>
                <a:effectLst/>
                <a:latin typeface="Nunito" pitchFamily="2" charset="0"/>
              </a:rPr>
              <a:t> a learning process where errors are propagated across time steps to adjust the network’s weights enhancing the RNN’s ability to learn dependencies within sequential data.</a:t>
            </a: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24D7477A-3E3F-28E7-766F-0A64A8964E4A}"/>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IN" sz="3200" b="1" i="0" dirty="0">
                <a:solidFill>
                  <a:schemeClr val="bg1"/>
                </a:solidFill>
                <a:effectLst/>
                <a:latin typeface="Source Sans Pro" panose="020B0503030403020204" pitchFamily="34" charset="0"/>
              </a:rPr>
              <a:t>Recurrent Neural network</a:t>
            </a:r>
          </a:p>
        </p:txBody>
      </p:sp>
      <p:pic>
        <p:nvPicPr>
          <p:cNvPr id="2" name="Picture 2" descr="Home">
            <a:extLst>
              <a:ext uri="{FF2B5EF4-FFF2-40B4-BE49-F238E27FC236}">
                <a16:creationId xmlns:a16="http://schemas.microsoft.com/office/drawing/2014/main" id="{CC49E8A0-2A4D-1550-1ED7-E4F170D972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nfolding-660">
            <a:extLst>
              <a:ext uri="{FF2B5EF4-FFF2-40B4-BE49-F238E27FC236}">
                <a16:creationId xmlns:a16="http://schemas.microsoft.com/office/drawing/2014/main" id="{242F74D3-CA4A-7962-A5C8-FAD295B43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209" y="3709808"/>
            <a:ext cx="6966225" cy="269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82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41E41-A30B-5B6D-FCF8-F4E644D203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63193-090D-B02C-0ED4-43FCF5FFB549}"/>
              </a:ext>
            </a:extLst>
          </p:cNvPr>
          <p:cNvSpPr>
            <a:spLocks noGrp="1"/>
          </p:cNvSpPr>
          <p:nvPr>
            <p:ph idx="1"/>
          </p:nvPr>
        </p:nvSpPr>
        <p:spPr>
          <a:xfrm>
            <a:off x="1064931" y="929076"/>
            <a:ext cx="10438765" cy="5337810"/>
          </a:xfrm>
        </p:spPr>
        <p:txBody>
          <a:bodyPr>
            <a:normAutofit fontScale="97500"/>
          </a:bodyPr>
          <a:lstStyle/>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4A6D2927-A528-F199-5BC8-32F9FBB35B09}"/>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Architecture of </a:t>
            </a:r>
            <a:r>
              <a:rPr lang="en-IN" sz="3200" b="1" i="0" dirty="0">
                <a:solidFill>
                  <a:schemeClr val="bg1"/>
                </a:solidFill>
                <a:effectLst/>
                <a:latin typeface="Source Sans Pro" panose="020B0503030403020204" pitchFamily="34" charset="0"/>
              </a:rPr>
              <a:t>Recurrent Neural network</a:t>
            </a:r>
          </a:p>
        </p:txBody>
      </p:sp>
      <p:pic>
        <p:nvPicPr>
          <p:cNvPr id="2" name="Picture 2" descr="Home">
            <a:extLst>
              <a:ext uri="{FF2B5EF4-FFF2-40B4-BE49-F238E27FC236}">
                <a16:creationId xmlns:a16="http://schemas.microsoft.com/office/drawing/2014/main" id="{40B80018-3FB1-AE83-8065-2C8460C346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66F7A8E-2213-47D0-2B7D-3FDDD460C44A}"/>
              </a:ext>
            </a:extLst>
          </p:cNvPr>
          <p:cNvPicPr>
            <a:picLocks noChangeAspect="1"/>
          </p:cNvPicPr>
          <p:nvPr/>
        </p:nvPicPr>
        <p:blipFill>
          <a:blip r:embed="rId3"/>
          <a:stretch>
            <a:fillRect/>
          </a:stretch>
        </p:blipFill>
        <p:spPr>
          <a:xfrm>
            <a:off x="1481838" y="879894"/>
            <a:ext cx="10389446" cy="5978106"/>
          </a:xfrm>
          <a:prstGeom prst="rect">
            <a:avLst/>
          </a:prstGeom>
        </p:spPr>
      </p:pic>
    </p:spTree>
    <p:extLst>
      <p:ext uri="{BB962C8B-B14F-4D97-AF65-F5344CB8AC3E}">
        <p14:creationId xmlns:p14="http://schemas.microsoft.com/office/powerpoint/2010/main" val="354462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A8995-D1BE-910F-4C42-E360653F5D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D64086-6F37-E90D-6920-808909B969D9}"/>
              </a:ext>
            </a:extLst>
          </p:cNvPr>
          <p:cNvSpPr>
            <a:spLocks noGrp="1"/>
          </p:cNvSpPr>
          <p:nvPr>
            <p:ph idx="1"/>
          </p:nvPr>
        </p:nvSpPr>
        <p:spPr>
          <a:xfrm>
            <a:off x="1064931" y="929076"/>
            <a:ext cx="10438765" cy="5337810"/>
          </a:xfrm>
        </p:spPr>
        <p:txBody>
          <a:bodyPr>
            <a:normAutofit fontScale="97500"/>
          </a:bodyPr>
          <a:lstStyle/>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3E4D8152-2EE8-D185-3FD0-0BA4AC6C905D}"/>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US" sz="3200" b="1" i="0" dirty="0">
                <a:solidFill>
                  <a:schemeClr val="bg1"/>
                </a:solidFill>
                <a:effectLst/>
                <a:latin typeface="Nunito" pitchFamily="2" charset="0"/>
              </a:rPr>
              <a:t>Updating the Hidden State in RNNs</a:t>
            </a:r>
          </a:p>
        </p:txBody>
      </p:sp>
      <p:pic>
        <p:nvPicPr>
          <p:cNvPr id="2" name="Picture 2" descr="Home">
            <a:extLst>
              <a:ext uri="{FF2B5EF4-FFF2-40B4-BE49-F238E27FC236}">
                <a16:creationId xmlns:a16="http://schemas.microsoft.com/office/drawing/2014/main" id="{E7444062-830E-32D3-1EE1-E5D248CAAA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F11D227-8495-C033-DEBA-06A330907378}"/>
              </a:ext>
            </a:extLst>
          </p:cNvPr>
          <p:cNvPicPr>
            <a:picLocks noChangeAspect="1"/>
          </p:cNvPicPr>
          <p:nvPr/>
        </p:nvPicPr>
        <p:blipFill>
          <a:blip r:embed="rId3"/>
          <a:stretch>
            <a:fillRect/>
          </a:stretch>
        </p:blipFill>
        <p:spPr>
          <a:xfrm>
            <a:off x="1408911" y="854314"/>
            <a:ext cx="10783090" cy="5834033"/>
          </a:xfrm>
          <a:prstGeom prst="rect">
            <a:avLst/>
          </a:prstGeom>
        </p:spPr>
      </p:pic>
    </p:spTree>
    <p:extLst>
      <p:ext uri="{BB962C8B-B14F-4D97-AF65-F5344CB8AC3E}">
        <p14:creationId xmlns:p14="http://schemas.microsoft.com/office/powerpoint/2010/main" val="103058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4E226-E5EB-4AE3-BB17-1DA6059904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3C16C-5CE7-FE56-92C7-1565012EDA91}"/>
              </a:ext>
            </a:extLst>
          </p:cNvPr>
          <p:cNvSpPr>
            <a:spLocks noGrp="1"/>
          </p:cNvSpPr>
          <p:nvPr>
            <p:ph idx="1"/>
          </p:nvPr>
        </p:nvSpPr>
        <p:spPr>
          <a:xfrm>
            <a:off x="1064931" y="929076"/>
            <a:ext cx="10438765" cy="5337810"/>
          </a:xfrm>
        </p:spPr>
        <p:txBody>
          <a:bodyPr>
            <a:normAutofit fontScale="97500"/>
          </a:bodyPr>
          <a:lstStyle/>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EA35FEFF-2F83-432E-A443-C80A792726F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US" sz="3200" b="1" i="0" dirty="0">
                <a:solidFill>
                  <a:schemeClr val="bg1"/>
                </a:solidFill>
                <a:effectLst/>
                <a:latin typeface="Nunito" pitchFamily="2" charset="0"/>
              </a:rPr>
              <a:t>Updating the Hidden State in RNNs</a:t>
            </a:r>
          </a:p>
        </p:txBody>
      </p:sp>
      <p:pic>
        <p:nvPicPr>
          <p:cNvPr id="2" name="Picture 2" descr="Home">
            <a:extLst>
              <a:ext uri="{FF2B5EF4-FFF2-40B4-BE49-F238E27FC236}">
                <a16:creationId xmlns:a16="http://schemas.microsoft.com/office/drawing/2014/main" id="{FC525698-62BE-25FD-119F-04EF3389DB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2D0803-92B0-E667-2626-41F07CF9D8F9}"/>
              </a:ext>
            </a:extLst>
          </p:cNvPr>
          <p:cNvPicPr>
            <a:picLocks noChangeAspect="1"/>
          </p:cNvPicPr>
          <p:nvPr/>
        </p:nvPicPr>
        <p:blipFill>
          <a:blip r:embed="rId3"/>
          <a:stretch>
            <a:fillRect/>
          </a:stretch>
        </p:blipFill>
        <p:spPr>
          <a:xfrm>
            <a:off x="1161690" y="1735958"/>
            <a:ext cx="10800272" cy="3002340"/>
          </a:xfrm>
          <a:prstGeom prst="rect">
            <a:avLst/>
          </a:prstGeom>
        </p:spPr>
      </p:pic>
    </p:spTree>
    <p:extLst>
      <p:ext uri="{BB962C8B-B14F-4D97-AF65-F5344CB8AC3E}">
        <p14:creationId xmlns:p14="http://schemas.microsoft.com/office/powerpoint/2010/main" val="396258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AE7CB-21BE-8BB0-F9A9-1EFDA4C064A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74DF44-5367-F696-F656-169864D30C67}"/>
              </a:ext>
            </a:extLst>
          </p:cNvPr>
          <p:cNvSpPr>
            <a:spLocks noGrp="1"/>
          </p:cNvSpPr>
          <p:nvPr>
            <p:ph idx="1"/>
          </p:nvPr>
        </p:nvSpPr>
        <p:spPr>
          <a:xfrm>
            <a:off x="1064931" y="929076"/>
            <a:ext cx="10438765" cy="5337810"/>
          </a:xfrm>
        </p:spPr>
        <p:txBody>
          <a:bodyPr>
            <a:normAutofit fontScale="97500"/>
          </a:bodyPr>
          <a:lstStyle/>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5397EE86-2950-F217-EAE8-41095355FB1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US" sz="3200" b="1" i="0" dirty="0">
                <a:solidFill>
                  <a:schemeClr val="bg1"/>
                </a:solidFill>
                <a:effectLst/>
                <a:latin typeface="Source Sans 3"/>
              </a:rPr>
              <a:t>Back Propagation through time – RNN</a:t>
            </a:r>
          </a:p>
        </p:txBody>
      </p:sp>
      <p:pic>
        <p:nvPicPr>
          <p:cNvPr id="2" name="Picture 2" descr="Home">
            <a:extLst>
              <a:ext uri="{FF2B5EF4-FFF2-40B4-BE49-F238E27FC236}">
                <a16:creationId xmlns:a16="http://schemas.microsoft.com/office/drawing/2014/main" id="{29E86022-CD5A-43C7-85AB-0544F2EB1F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0C9471-4E1C-2B0A-34C6-00A5645A557C}"/>
              </a:ext>
            </a:extLst>
          </p:cNvPr>
          <p:cNvSpPr txBox="1"/>
          <p:nvPr/>
        </p:nvSpPr>
        <p:spPr>
          <a:xfrm>
            <a:off x="1345721" y="1224951"/>
            <a:ext cx="10347960" cy="391305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b="1" dirty="0"/>
              <a:t>Backpropagation Through Time (BPTT)</a:t>
            </a:r>
            <a:r>
              <a:rPr lang="en-US" sz="2400" dirty="0"/>
              <a:t> is an extension of the standard backpropagation algorithm used to train </a:t>
            </a:r>
            <a:r>
              <a:rPr lang="en-US" sz="2400" b="1" dirty="0"/>
              <a:t>Recurrent Neural Networks (RNNs)</a:t>
            </a:r>
            <a:r>
              <a:rPr lang="en-US" sz="2400" dirty="0"/>
              <a:t>. </a:t>
            </a:r>
          </a:p>
          <a:p>
            <a:pPr marL="285750" indent="-285750" algn="just">
              <a:lnSpc>
                <a:spcPct val="150000"/>
              </a:lnSpc>
              <a:buFont typeface="Arial" panose="020B0604020202020204" pitchFamily="34" charset="0"/>
              <a:buChar char="•"/>
            </a:pPr>
            <a:r>
              <a:rPr lang="en-US" sz="2400" dirty="0"/>
              <a:t>Since RNNs have loops, allowing them to retain information over time, their training requires special handling of the temporal (sequential) dimension.</a:t>
            </a:r>
          </a:p>
          <a:p>
            <a:pPr marL="285750" indent="-285750" algn="just">
              <a:lnSpc>
                <a:spcPct val="150000"/>
              </a:lnSpc>
              <a:buFont typeface="Arial" panose="020B0604020202020204" pitchFamily="34" charset="0"/>
              <a:buChar char="•"/>
            </a:pPr>
            <a:r>
              <a:rPr lang="en-US" sz="2400" b="1" dirty="0"/>
              <a:t>Backpropagation Through Time</a:t>
            </a:r>
            <a:r>
              <a:rPr lang="en-US" sz="2400" dirty="0"/>
              <a:t> is a method to compute gradients for RNNs by </a:t>
            </a:r>
            <a:r>
              <a:rPr lang="en-US" sz="2400" b="1" dirty="0"/>
              <a:t>unrolling the network through time</a:t>
            </a:r>
            <a:r>
              <a:rPr lang="en-US" sz="2400" dirty="0"/>
              <a:t> and then applying standard backpropagation.</a:t>
            </a:r>
            <a:endParaRPr lang="en-IN" sz="2400" dirty="0"/>
          </a:p>
        </p:txBody>
      </p:sp>
    </p:spTree>
    <p:extLst>
      <p:ext uri="{BB962C8B-B14F-4D97-AF65-F5344CB8AC3E}">
        <p14:creationId xmlns:p14="http://schemas.microsoft.com/office/powerpoint/2010/main" val="2967314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92655-3FC7-C123-66E1-944C44956A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96FD78-BFCF-6092-3675-8E662A3CCAEF}"/>
              </a:ext>
            </a:extLst>
          </p:cNvPr>
          <p:cNvSpPr>
            <a:spLocks noGrp="1"/>
          </p:cNvSpPr>
          <p:nvPr>
            <p:ph idx="1"/>
          </p:nvPr>
        </p:nvSpPr>
        <p:spPr>
          <a:xfrm>
            <a:off x="1064931" y="929076"/>
            <a:ext cx="10438765" cy="5337810"/>
          </a:xfrm>
        </p:spPr>
        <p:txBody>
          <a:bodyPr>
            <a:normAutofit fontScale="97500"/>
          </a:bodyPr>
          <a:lstStyle/>
          <a:p>
            <a:pPr algn="just" fontAlgn="base"/>
            <a:r>
              <a:rPr lang="en-US" sz="2400" b="1" dirty="0">
                <a:solidFill>
                  <a:srgbClr val="222222"/>
                </a:solidFill>
                <a:latin typeface="Source Sans Pro" panose="020B0503030403020204" pitchFamily="34" charset="0"/>
              </a:rPr>
              <a:t>Introduction</a:t>
            </a: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E8A52F02-4946-DEE8-1E1E-E6CA2D268EE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US" sz="3200" b="1" i="0" dirty="0">
                <a:solidFill>
                  <a:schemeClr val="bg1"/>
                </a:solidFill>
                <a:effectLst/>
                <a:latin typeface="Source Sans 3"/>
              </a:rPr>
              <a:t>Introduction of BPTT</a:t>
            </a:r>
          </a:p>
        </p:txBody>
      </p:sp>
      <p:pic>
        <p:nvPicPr>
          <p:cNvPr id="2" name="Picture 2" descr="Home">
            <a:extLst>
              <a:ext uri="{FF2B5EF4-FFF2-40B4-BE49-F238E27FC236}">
                <a16:creationId xmlns:a16="http://schemas.microsoft.com/office/drawing/2014/main" id="{5EF67270-429B-D031-0731-FA82B5692B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B0C602-1C35-920B-7DC7-5488F426946A}"/>
              </a:ext>
            </a:extLst>
          </p:cNvPr>
          <p:cNvSpPr txBox="1"/>
          <p:nvPr/>
        </p:nvSpPr>
        <p:spPr>
          <a:xfrm>
            <a:off x="1345721" y="1224951"/>
            <a:ext cx="10347960" cy="2862322"/>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273239"/>
                </a:solidFill>
                <a:effectLst/>
                <a:latin typeface="Nunito" pitchFamily="2" charset="0"/>
              </a:rPr>
              <a:t>Recurrent Neural Networks are those networks that deal with sequential data. </a:t>
            </a:r>
          </a:p>
          <a:p>
            <a:pPr marL="285750" indent="-285750" algn="just">
              <a:buFont typeface="Arial" panose="020B0604020202020204" pitchFamily="34" charset="0"/>
              <a:buChar char="•"/>
            </a:pPr>
            <a:r>
              <a:rPr lang="en-US" sz="2000" b="0" i="0" dirty="0">
                <a:solidFill>
                  <a:srgbClr val="273239"/>
                </a:solidFill>
                <a:effectLst/>
                <a:latin typeface="Nunito" pitchFamily="2" charset="0"/>
              </a:rPr>
              <a:t>They predict outputs using not only the current inputs but also by taking into consideration those that occurred before it. </a:t>
            </a:r>
          </a:p>
          <a:p>
            <a:pPr marL="285750" indent="-285750" algn="just">
              <a:buFont typeface="Arial" panose="020B0604020202020204" pitchFamily="34" charset="0"/>
              <a:buChar char="•"/>
            </a:pPr>
            <a:r>
              <a:rPr lang="en-US" sz="2000" b="0" i="0" dirty="0">
                <a:solidFill>
                  <a:srgbClr val="273239"/>
                </a:solidFill>
                <a:effectLst/>
                <a:latin typeface="Nunito" pitchFamily="2" charset="0"/>
              </a:rPr>
              <a:t>In other words, the current output depends on current output as well as a memory element (which takes into account the past inputs). </a:t>
            </a:r>
          </a:p>
          <a:p>
            <a:pPr marL="285750" indent="-285750" algn="just">
              <a:buFont typeface="Arial" panose="020B0604020202020204" pitchFamily="34" charset="0"/>
              <a:buChar char="•"/>
            </a:pPr>
            <a:r>
              <a:rPr lang="en-US" sz="2000" b="0" i="0" dirty="0">
                <a:solidFill>
                  <a:srgbClr val="273239"/>
                </a:solidFill>
                <a:effectLst/>
                <a:latin typeface="Nunito" pitchFamily="2" charset="0"/>
              </a:rPr>
              <a:t>For training such networks, we use good old backpropagation but with a slight twist. </a:t>
            </a:r>
          </a:p>
          <a:p>
            <a:pPr marL="285750" indent="-285750" algn="just">
              <a:buFont typeface="Arial" panose="020B0604020202020204" pitchFamily="34" charset="0"/>
              <a:buChar char="•"/>
            </a:pPr>
            <a:r>
              <a:rPr lang="en-US" sz="2000" b="0" i="0" dirty="0">
                <a:solidFill>
                  <a:srgbClr val="273239"/>
                </a:solidFill>
                <a:effectLst/>
                <a:latin typeface="Nunito" pitchFamily="2" charset="0"/>
              </a:rPr>
              <a:t>We don’t independently train the system at a specific time </a:t>
            </a:r>
            <a:r>
              <a:rPr lang="en-US" sz="2000" b="0" i="1" dirty="0">
                <a:solidFill>
                  <a:srgbClr val="273239"/>
                </a:solidFill>
                <a:effectLst/>
                <a:latin typeface="Nunito" pitchFamily="2" charset="0"/>
              </a:rPr>
              <a:t>“t”</a:t>
            </a:r>
            <a:r>
              <a:rPr lang="en-US" sz="2000" b="0" i="0" dirty="0">
                <a:solidFill>
                  <a:srgbClr val="273239"/>
                </a:solidFill>
                <a:effectLst/>
                <a:latin typeface="Nunito" pitchFamily="2" charset="0"/>
              </a:rPr>
              <a:t>. </a:t>
            </a:r>
          </a:p>
          <a:p>
            <a:pPr marL="285750" indent="-285750" algn="just">
              <a:buFont typeface="Arial" panose="020B0604020202020204" pitchFamily="34" charset="0"/>
              <a:buChar char="•"/>
            </a:pPr>
            <a:r>
              <a:rPr lang="en-US" sz="2000" b="0" i="0" dirty="0">
                <a:solidFill>
                  <a:srgbClr val="273239"/>
                </a:solidFill>
                <a:effectLst/>
                <a:latin typeface="Nunito" pitchFamily="2" charset="0"/>
              </a:rPr>
              <a:t>We train it at a specific time </a:t>
            </a:r>
            <a:r>
              <a:rPr lang="en-US" sz="2000" b="0" i="1" dirty="0">
                <a:solidFill>
                  <a:srgbClr val="273239"/>
                </a:solidFill>
                <a:effectLst/>
                <a:latin typeface="Nunito" pitchFamily="2" charset="0"/>
              </a:rPr>
              <a:t>“t”</a:t>
            </a:r>
            <a:r>
              <a:rPr lang="en-US" sz="2000" b="0" i="0" dirty="0">
                <a:solidFill>
                  <a:srgbClr val="273239"/>
                </a:solidFill>
                <a:effectLst/>
                <a:latin typeface="Nunito" pitchFamily="2" charset="0"/>
              </a:rPr>
              <a:t> as well as all that has happened before time </a:t>
            </a:r>
            <a:r>
              <a:rPr lang="en-US" sz="2000" b="0" i="1" dirty="0">
                <a:solidFill>
                  <a:srgbClr val="273239"/>
                </a:solidFill>
                <a:effectLst/>
                <a:latin typeface="Nunito" pitchFamily="2" charset="0"/>
              </a:rPr>
              <a:t>“t”</a:t>
            </a:r>
            <a:r>
              <a:rPr lang="en-US" sz="2000" b="0" i="0" dirty="0">
                <a:solidFill>
                  <a:srgbClr val="273239"/>
                </a:solidFill>
                <a:effectLst/>
                <a:latin typeface="Nunito" pitchFamily="2" charset="0"/>
              </a:rPr>
              <a:t> like t-1, t-2, t-3. Consider the following representation of a RNN:</a:t>
            </a:r>
            <a:r>
              <a:rPr lang="en-US" sz="2000" dirty="0"/>
              <a:t>.</a:t>
            </a:r>
            <a:endParaRPr lang="en-IN" sz="2000" dirty="0"/>
          </a:p>
        </p:txBody>
      </p:sp>
      <p:pic>
        <p:nvPicPr>
          <p:cNvPr id="4" name="Picture 3">
            <a:extLst>
              <a:ext uri="{FF2B5EF4-FFF2-40B4-BE49-F238E27FC236}">
                <a16:creationId xmlns:a16="http://schemas.microsoft.com/office/drawing/2014/main" id="{059474F9-69F5-046D-2812-75E2104519CB}"/>
              </a:ext>
            </a:extLst>
          </p:cNvPr>
          <p:cNvPicPr>
            <a:picLocks noChangeAspect="1"/>
          </p:cNvPicPr>
          <p:nvPr/>
        </p:nvPicPr>
        <p:blipFill>
          <a:blip r:embed="rId3"/>
          <a:stretch>
            <a:fillRect/>
          </a:stretch>
        </p:blipFill>
        <p:spPr>
          <a:xfrm>
            <a:off x="3692105" y="4087273"/>
            <a:ext cx="4378894" cy="2691893"/>
          </a:xfrm>
          <a:prstGeom prst="rect">
            <a:avLst/>
          </a:prstGeom>
        </p:spPr>
      </p:pic>
    </p:spTree>
    <p:extLst>
      <p:ext uri="{BB962C8B-B14F-4D97-AF65-F5344CB8AC3E}">
        <p14:creationId xmlns:p14="http://schemas.microsoft.com/office/powerpoint/2010/main" val="3058723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0242D-ACE9-5CAC-4126-426F8EF745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A4BF1-C834-D111-DFD5-D2CD554A3FE4}"/>
              </a:ext>
            </a:extLst>
          </p:cNvPr>
          <p:cNvSpPr>
            <a:spLocks noGrp="1"/>
          </p:cNvSpPr>
          <p:nvPr>
            <p:ph idx="1"/>
          </p:nvPr>
        </p:nvSpPr>
        <p:spPr>
          <a:xfrm>
            <a:off x="1064931" y="929076"/>
            <a:ext cx="10438765" cy="5337810"/>
          </a:xfrm>
        </p:spPr>
        <p:txBody>
          <a:bodyPr>
            <a:normAutofit fontScale="97500"/>
          </a:bodyPr>
          <a:lstStyle/>
          <a:p>
            <a:pPr marL="0" indent="0" algn="just" fontAlgn="base">
              <a:buNone/>
            </a:pPr>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9CCBD8CE-738D-5D5C-A6D9-AD9CEE904BEF}"/>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US" sz="3200" b="1" i="0" dirty="0">
                <a:solidFill>
                  <a:schemeClr val="bg1"/>
                </a:solidFill>
                <a:effectLst/>
                <a:latin typeface="Source Sans 3"/>
              </a:rPr>
              <a:t>Introduction of BPTT</a:t>
            </a:r>
          </a:p>
        </p:txBody>
      </p:sp>
      <p:pic>
        <p:nvPicPr>
          <p:cNvPr id="2" name="Picture 2" descr="Home">
            <a:extLst>
              <a:ext uri="{FF2B5EF4-FFF2-40B4-BE49-F238E27FC236}">
                <a16:creationId xmlns:a16="http://schemas.microsoft.com/office/drawing/2014/main" id="{FE38EF8A-FC1B-5CFC-F1B5-13A07F7D2B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436503-5EF2-4A65-73C1-6DF1C3C5EC3F}"/>
              </a:ext>
            </a:extLst>
          </p:cNvPr>
          <p:cNvSpPr txBox="1"/>
          <p:nvPr/>
        </p:nvSpPr>
        <p:spPr>
          <a:xfrm>
            <a:off x="1345721" y="1224951"/>
            <a:ext cx="10347960" cy="2246769"/>
          </a:xfrm>
          <a:prstGeom prst="rect">
            <a:avLst/>
          </a:prstGeom>
          <a:noFill/>
        </p:spPr>
        <p:txBody>
          <a:bodyPr wrap="square">
            <a:spAutoFit/>
          </a:bodyPr>
          <a:lstStyle/>
          <a:p>
            <a:pPr marL="285750" indent="-285750" algn="just">
              <a:buFont typeface="Arial" panose="020B0604020202020204" pitchFamily="34" charset="0"/>
              <a:buChar char="•"/>
            </a:pPr>
            <a:r>
              <a:rPr lang="en-US" sz="2000" b="0" i="1" dirty="0">
                <a:solidFill>
                  <a:srgbClr val="273239"/>
                </a:solidFill>
                <a:effectLst/>
                <a:latin typeface="Nunito" pitchFamily="2" charset="0"/>
              </a:rPr>
              <a:t>S1, S2, S3</a:t>
            </a:r>
            <a:r>
              <a:rPr lang="en-US" sz="2000" b="0" i="0" dirty="0">
                <a:solidFill>
                  <a:srgbClr val="273239"/>
                </a:solidFill>
                <a:effectLst/>
                <a:latin typeface="Nunito" pitchFamily="2" charset="0"/>
              </a:rPr>
              <a:t> are the hidden states or memory units at time </a:t>
            </a:r>
            <a:r>
              <a:rPr lang="en-US" sz="2000" b="0" i="1" dirty="0">
                <a:solidFill>
                  <a:srgbClr val="273239"/>
                </a:solidFill>
                <a:effectLst/>
                <a:latin typeface="Nunito" pitchFamily="2" charset="0"/>
              </a:rPr>
              <a:t>t1, t2, t3</a:t>
            </a:r>
            <a:r>
              <a:rPr lang="en-US" sz="2000" b="0" i="0" dirty="0">
                <a:solidFill>
                  <a:srgbClr val="273239"/>
                </a:solidFill>
                <a:effectLst/>
                <a:latin typeface="Nunito" pitchFamily="2" charset="0"/>
              </a:rPr>
              <a:t> respectively, and </a:t>
            </a:r>
            <a:r>
              <a:rPr lang="en-US" sz="2000" b="0" i="1" dirty="0" err="1">
                <a:solidFill>
                  <a:srgbClr val="273239"/>
                </a:solidFill>
                <a:effectLst/>
                <a:latin typeface="Nunito" pitchFamily="2" charset="0"/>
              </a:rPr>
              <a:t>Ws</a:t>
            </a:r>
            <a:r>
              <a:rPr lang="en-US" sz="2000" b="0" i="0" dirty="0">
                <a:solidFill>
                  <a:srgbClr val="273239"/>
                </a:solidFill>
                <a:effectLst/>
                <a:latin typeface="Nunito" pitchFamily="2" charset="0"/>
              </a:rPr>
              <a:t> is the weight matrix associated with it. </a:t>
            </a:r>
          </a:p>
          <a:p>
            <a:pPr marL="285750" indent="-285750" algn="just">
              <a:buFont typeface="Arial" panose="020B0604020202020204" pitchFamily="34" charset="0"/>
              <a:buChar char="•"/>
            </a:pPr>
            <a:r>
              <a:rPr lang="en-US" sz="2000" b="0" i="1" dirty="0">
                <a:solidFill>
                  <a:srgbClr val="273239"/>
                </a:solidFill>
                <a:effectLst/>
                <a:latin typeface="Nunito" pitchFamily="2" charset="0"/>
              </a:rPr>
              <a:t>X</a:t>
            </a:r>
            <a:r>
              <a:rPr lang="en-US" sz="1400" b="0" i="1" dirty="0">
                <a:solidFill>
                  <a:srgbClr val="273239"/>
                </a:solidFill>
                <a:effectLst/>
                <a:latin typeface="Nunito" pitchFamily="2" charset="0"/>
              </a:rPr>
              <a:t>1</a:t>
            </a:r>
            <a:r>
              <a:rPr lang="en-US" sz="2000" b="0" i="1" dirty="0">
                <a:solidFill>
                  <a:srgbClr val="273239"/>
                </a:solidFill>
                <a:effectLst/>
                <a:latin typeface="Nunito" pitchFamily="2" charset="0"/>
              </a:rPr>
              <a:t>, X</a:t>
            </a:r>
            <a:r>
              <a:rPr lang="en-US" sz="1400" b="0" i="1" dirty="0">
                <a:solidFill>
                  <a:srgbClr val="273239"/>
                </a:solidFill>
                <a:effectLst/>
                <a:latin typeface="Nunito" pitchFamily="2" charset="0"/>
              </a:rPr>
              <a:t>2</a:t>
            </a:r>
            <a:r>
              <a:rPr lang="en-US" sz="2000" b="0" i="1" dirty="0">
                <a:solidFill>
                  <a:srgbClr val="273239"/>
                </a:solidFill>
                <a:effectLst/>
                <a:latin typeface="Nunito" pitchFamily="2" charset="0"/>
              </a:rPr>
              <a:t>, X</a:t>
            </a:r>
            <a:r>
              <a:rPr lang="en-US" sz="1200" b="0" i="1" dirty="0">
                <a:solidFill>
                  <a:srgbClr val="273239"/>
                </a:solidFill>
                <a:effectLst/>
                <a:latin typeface="Nunito" pitchFamily="2" charset="0"/>
              </a:rPr>
              <a:t>3</a:t>
            </a:r>
            <a:r>
              <a:rPr lang="en-US" sz="2000" b="0" i="0" dirty="0">
                <a:solidFill>
                  <a:srgbClr val="273239"/>
                </a:solidFill>
                <a:effectLst/>
                <a:latin typeface="Nunito" pitchFamily="2" charset="0"/>
              </a:rPr>
              <a:t> are the inputs at time </a:t>
            </a:r>
            <a:r>
              <a:rPr lang="en-US" sz="2000" b="0" i="1" dirty="0">
                <a:solidFill>
                  <a:srgbClr val="273239"/>
                </a:solidFill>
                <a:effectLst/>
                <a:latin typeface="Nunito" pitchFamily="2" charset="0"/>
              </a:rPr>
              <a:t>t</a:t>
            </a:r>
            <a:r>
              <a:rPr lang="en-US" sz="1200" b="0" i="1" dirty="0">
                <a:solidFill>
                  <a:srgbClr val="273239"/>
                </a:solidFill>
                <a:effectLst/>
                <a:latin typeface="Nunito" pitchFamily="2" charset="0"/>
              </a:rPr>
              <a:t>1</a:t>
            </a:r>
            <a:r>
              <a:rPr lang="en-US" sz="2000" b="0" i="1" dirty="0">
                <a:solidFill>
                  <a:srgbClr val="273239"/>
                </a:solidFill>
                <a:effectLst/>
                <a:latin typeface="Nunito" pitchFamily="2" charset="0"/>
              </a:rPr>
              <a:t>, t</a:t>
            </a:r>
            <a:r>
              <a:rPr lang="en-US" sz="1200" b="0" i="1" dirty="0">
                <a:solidFill>
                  <a:srgbClr val="273239"/>
                </a:solidFill>
                <a:effectLst/>
                <a:latin typeface="Nunito" pitchFamily="2" charset="0"/>
              </a:rPr>
              <a:t>2</a:t>
            </a:r>
            <a:r>
              <a:rPr lang="en-US" sz="2000" b="0" i="1" dirty="0">
                <a:solidFill>
                  <a:srgbClr val="273239"/>
                </a:solidFill>
                <a:effectLst/>
                <a:latin typeface="Nunito" pitchFamily="2" charset="0"/>
              </a:rPr>
              <a:t>, t</a:t>
            </a:r>
            <a:r>
              <a:rPr lang="en-US" sz="1200" b="0" i="1" dirty="0">
                <a:solidFill>
                  <a:srgbClr val="273239"/>
                </a:solidFill>
                <a:effectLst/>
                <a:latin typeface="Nunito" pitchFamily="2" charset="0"/>
              </a:rPr>
              <a:t>3</a:t>
            </a:r>
            <a:r>
              <a:rPr lang="en-US" sz="2000" b="0" i="0" dirty="0">
                <a:solidFill>
                  <a:srgbClr val="273239"/>
                </a:solidFill>
                <a:effectLst/>
                <a:latin typeface="Nunito" pitchFamily="2" charset="0"/>
              </a:rPr>
              <a:t> respectively, and </a:t>
            </a:r>
            <a:r>
              <a:rPr lang="en-US" sz="2000" b="0" i="1" dirty="0" err="1">
                <a:solidFill>
                  <a:srgbClr val="273239"/>
                </a:solidFill>
                <a:effectLst/>
                <a:latin typeface="Nunito" pitchFamily="2" charset="0"/>
              </a:rPr>
              <a:t>Wx</a:t>
            </a:r>
            <a:r>
              <a:rPr lang="en-US" sz="2000" b="0" i="0" dirty="0">
                <a:solidFill>
                  <a:srgbClr val="273239"/>
                </a:solidFill>
                <a:effectLst/>
                <a:latin typeface="Nunito" pitchFamily="2" charset="0"/>
              </a:rPr>
              <a:t> is the weight matrix associated with it. </a:t>
            </a:r>
          </a:p>
          <a:p>
            <a:pPr marL="285750" indent="-285750" algn="just">
              <a:buFont typeface="Arial" panose="020B0604020202020204" pitchFamily="34" charset="0"/>
              <a:buChar char="•"/>
            </a:pPr>
            <a:r>
              <a:rPr lang="en-US" sz="2000" b="0" i="1" dirty="0">
                <a:solidFill>
                  <a:srgbClr val="273239"/>
                </a:solidFill>
                <a:effectLst/>
                <a:latin typeface="Nunito" pitchFamily="2" charset="0"/>
              </a:rPr>
              <a:t>Y</a:t>
            </a:r>
            <a:r>
              <a:rPr lang="en-US" sz="1400" b="0" i="1" dirty="0">
                <a:solidFill>
                  <a:srgbClr val="273239"/>
                </a:solidFill>
                <a:effectLst/>
                <a:latin typeface="Nunito" pitchFamily="2" charset="0"/>
              </a:rPr>
              <a:t>1</a:t>
            </a:r>
            <a:r>
              <a:rPr lang="en-US" sz="2000" b="0" i="1" dirty="0">
                <a:solidFill>
                  <a:srgbClr val="273239"/>
                </a:solidFill>
                <a:effectLst/>
                <a:latin typeface="Nunito" pitchFamily="2" charset="0"/>
              </a:rPr>
              <a:t>, Y</a:t>
            </a:r>
            <a:r>
              <a:rPr lang="en-US" sz="1400" b="0" i="1" dirty="0">
                <a:solidFill>
                  <a:srgbClr val="273239"/>
                </a:solidFill>
                <a:effectLst/>
                <a:latin typeface="Nunito" pitchFamily="2" charset="0"/>
              </a:rPr>
              <a:t>2</a:t>
            </a:r>
            <a:r>
              <a:rPr lang="en-US" sz="2000" b="0" i="1" dirty="0">
                <a:solidFill>
                  <a:srgbClr val="273239"/>
                </a:solidFill>
                <a:effectLst/>
                <a:latin typeface="Nunito" pitchFamily="2" charset="0"/>
              </a:rPr>
              <a:t>, Y</a:t>
            </a:r>
            <a:r>
              <a:rPr lang="en-US" sz="1400" b="0" i="0" dirty="0">
                <a:solidFill>
                  <a:srgbClr val="273239"/>
                </a:solidFill>
                <a:effectLst/>
                <a:latin typeface="Nunito" pitchFamily="2" charset="0"/>
              </a:rPr>
              <a:t>3</a:t>
            </a:r>
            <a:r>
              <a:rPr lang="en-US" sz="2000" b="0" i="0" dirty="0">
                <a:solidFill>
                  <a:srgbClr val="273239"/>
                </a:solidFill>
                <a:effectLst/>
                <a:latin typeface="Nunito" pitchFamily="2" charset="0"/>
              </a:rPr>
              <a:t> are the outputs at time </a:t>
            </a:r>
            <a:r>
              <a:rPr lang="en-US" sz="2000" b="0" i="1" dirty="0">
                <a:solidFill>
                  <a:srgbClr val="273239"/>
                </a:solidFill>
                <a:effectLst/>
                <a:latin typeface="Nunito" pitchFamily="2" charset="0"/>
              </a:rPr>
              <a:t>t</a:t>
            </a:r>
            <a:r>
              <a:rPr lang="en-US" sz="1200" b="0" i="1" dirty="0">
                <a:solidFill>
                  <a:srgbClr val="273239"/>
                </a:solidFill>
                <a:effectLst/>
                <a:latin typeface="Nunito" pitchFamily="2" charset="0"/>
              </a:rPr>
              <a:t>1</a:t>
            </a:r>
            <a:r>
              <a:rPr lang="en-US" sz="2000" b="0" i="1" dirty="0">
                <a:solidFill>
                  <a:srgbClr val="273239"/>
                </a:solidFill>
                <a:effectLst/>
                <a:latin typeface="Nunito" pitchFamily="2" charset="0"/>
              </a:rPr>
              <a:t>, t</a:t>
            </a:r>
            <a:r>
              <a:rPr lang="en-US" sz="1200" b="0" i="1" dirty="0">
                <a:solidFill>
                  <a:srgbClr val="273239"/>
                </a:solidFill>
                <a:effectLst/>
                <a:latin typeface="Nunito" pitchFamily="2" charset="0"/>
              </a:rPr>
              <a:t>2</a:t>
            </a:r>
            <a:r>
              <a:rPr lang="en-US" sz="2000" b="0" i="1" dirty="0">
                <a:solidFill>
                  <a:srgbClr val="273239"/>
                </a:solidFill>
                <a:effectLst/>
                <a:latin typeface="Nunito" pitchFamily="2" charset="0"/>
              </a:rPr>
              <a:t>, t</a:t>
            </a:r>
            <a:r>
              <a:rPr lang="en-US" sz="1200" b="0" i="1" dirty="0">
                <a:solidFill>
                  <a:srgbClr val="273239"/>
                </a:solidFill>
                <a:effectLst/>
                <a:latin typeface="Nunito" pitchFamily="2" charset="0"/>
              </a:rPr>
              <a:t>3</a:t>
            </a:r>
            <a:r>
              <a:rPr lang="en-US" sz="2000" b="0" i="0" dirty="0">
                <a:solidFill>
                  <a:srgbClr val="273239"/>
                </a:solidFill>
                <a:effectLst/>
                <a:latin typeface="Nunito" pitchFamily="2" charset="0"/>
              </a:rPr>
              <a:t> respectively, and </a:t>
            </a:r>
            <a:r>
              <a:rPr lang="en-US" sz="2000" b="0" i="1" dirty="0">
                <a:solidFill>
                  <a:srgbClr val="273239"/>
                </a:solidFill>
                <a:effectLst/>
                <a:latin typeface="Nunito" pitchFamily="2" charset="0"/>
              </a:rPr>
              <a:t>Wy</a:t>
            </a:r>
            <a:r>
              <a:rPr lang="en-US" sz="2000" b="0" i="0" dirty="0">
                <a:solidFill>
                  <a:srgbClr val="273239"/>
                </a:solidFill>
                <a:effectLst/>
                <a:latin typeface="Nunito" pitchFamily="2" charset="0"/>
              </a:rPr>
              <a:t> is the weight matrix associated with it. </a:t>
            </a:r>
          </a:p>
          <a:p>
            <a:pPr marL="285750" indent="-285750" algn="just">
              <a:buFont typeface="Arial" panose="020B0604020202020204" pitchFamily="34" charset="0"/>
              <a:buChar char="•"/>
            </a:pPr>
            <a:r>
              <a:rPr lang="en-US" sz="2000" b="0" i="0" dirty="0">
                <a:solidFill>
                  <a:srgbClr val="273239"/>
                </a:solidFill>
                <a:effectLst/>
                <a:latin typeface="Nunito" pitchFamily="2" charset="0"/>
              </a:rPr>
              <a:t>For any time, t, we have the following two equations:</a:t>
            </a:r>
            <a:endParaRPr lang="en-IN" sz="2000" dirty="0"/>
          </a:p>
        </p:txBody>
      </p:sp>
      <p:pic>
        <p:nvPicPr>
          <p:cNvPr id="8" name="Picture 7">
            <a:extLst>
              <a:ext uri="{FF2B5EF4-FFF2-40B4-BE49-F238E27FC236}">
                <a16:creationId xmlns:a16="http://schemas.microsoft.com/office/drawing/2014/main" id="{29542511-5D9F-DB19-DB9A-61EBBB84ECC5}"/>
              </a:ext>
            </a:extLst>
          </p:cNvPr>
          <p:cNvPicPr>
            <a:picLocks noChangeAspect="1"/>
          </p:cNvPicPr>
          <p:nvPr/>
        </p:nvPicPr>
        <p:blipFill>
          <a:blip r:embed="rId3"/>
          <a:stretch>
            <a:fillRect/>
          </a:stretch>
        </p:blipFill>
        <p:spPr>
          <a:xfrm>
            <a:off x="1596893" y="3511977"/>
            <a:ext cx="10361820" cy="3185202"/>
          </a:xfrm>
          <a:prstGeom prst="rect">
            <a:avLst/>
          </a:prstGeom>
        </p:spPr>
      </p:pic>
    </p:spTree>
    <p:extLst>
      <p:ext uri="{BB962C8B-B14F-4D97-AF65-F5344CB8AC3E}">
        <p14:creationId xmlns:p14="http://schemas.microsoft.com/office/powerpoint/2010/main" val="2967028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F655C-774F-3B92-2A23-D3BE0D56E66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4BEBB4-56DB-E30D-12E8-481BA76C0F5F}"/>
              </a:ext>
            </a:extLst>
          </p:cNvPr>
          <p:cNvSpPr>
            <a:spLocks noGrp="1"/>
          </p:cNvSpPr>
          <p:nvPr>
            <p:ph idx="1"/>
          </p:nvPr>
        </p:nvSpPr>
        <p:spPr>
          <a:xfrm>
            <a:off x="1064931" y="929076"/>
            <a:ext cx="10438765" cy="5337810"/>
          </a:xfrm>
        </p:spPr>
        <p:txBody>
          <a:bodyPr>
            <a:normAutofit fontScale="97500"/>
          </a:bodyPr>
          <a:lstStyle/>
          <a:p>
            <a:pPr marL="0" indent="0" algn="just" fontAlgn="base">
              <a:buNone/>
            </a:pPr>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D14103BC-142D-7B79-77C4-F8C4096BC23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US" sz="3200" b="1" i="0" dirty="0">
                <a:solidFill>
                  <a:schemeClr val="bg1"/>
                </a:solidFill>
                <a:effectLst/>
                <a:latin typeface="Source Sans 3"/>
              </a:rPr>
              <a:t>Introduction of BPTT</a:t>
            </a:r>
          </a:p>
        </p:txBody>
      </p:sp>
      <p:pic>
        <p:nvPicPr>
          <p:cNvPr id="2" name="Picture 2" descr="Home">
            <a:extLst>
              <a:ext uri="{FF2B5EF4-FFF2-40B4-BE49-F238E27FC236}">
                <a16:creationId xmlns:a16="http://schemas.microsoft.com/office/drawing/2014/main" id="{6070AB49-0914-35A4-1936-A58A556D05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6EE479-66F0-7480-2DE7-D1CC752278BB}"/>
              </a:ext>
            </a:extLst>
          </p:cNvPr>
          <p:cNvSpPr txBox="1"/>
          <p:nvPr/>
        </p:nvSpPr>
        <p:spPr>
          <a:xfrm>
            <a:off x="1345721" y="1224951"/>
            <a:ext cx="10347960" cy="1323439"/>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273239"/>
                </a:solidFill>
                <a:effectLst/>
                <a:latin typeface="Nunito" pitchFamily="2" charset="0"/>
              </a:rPr>
              <a:t>We are using the squared error here, where </a:t>
            </a:r>
            <a:r>
              <a:rPr lang="en-US" sz="2000" b="0" i="1" dirty="0">
                <a:solidFill>
                  <a:srgbClr val="273239"/>
                </a:solidFill>
                <a:effectLst/>
                <a:latin typeface="Nunito" pitchFamily="2" charset="0"/>
              </a:rPr>
              <a:t>d</a:t>
            </a:r>
            <a:r>
              <a:rPr lang="en-US" sz="1600" b="0" i="1" dirty="0">
                <a:solidFill>
                  <a:srgbClr val="273239"/>
                </a:solidFill>
                <a:effectLst/>
                <a:latin typeface="Nunito" pitchFamily="2" charset="0"/>
              </a:rPr>
              <a:t>3</a:t>
            </a:r>
            <a:r>
              <a:rPr lang="en-US" sz="2000" b="0" i="1" dirty="0">
                <a:solidFill>
                  <a:srgbClr val="273239"/>
                </a:solidFill>
                <a:effectLst/>
                <a:latin typeface="Nunito" pitchFamily="2" charset="0"/>
              </a:rPr>
              <a:t> </a:t>
            </a:r>
            <a:r>
              <a:rPr lang="en-US" sz="2000" b="0" i="0" dirty="0">
                <a:solidFill>
                  <a:srgbClr val="273239"/>
                </a:solidFill>
                <a:effectLst/>
                <a:latin typeface="Nunito" pitchFamily="2" charset="0"/>
              </a:rPr>
              <a:t>is the desired output at time </a:t>
            </a:r>
            <a:r>
              <a:rPr lang="en-US" sz="2000" b="0" i="1" dirty="0">
                <a:solidFill>
                  <a:srgbClr val="273239"/>
                </a:solidFill>
                <a:effectLst/>
                <a:latin typeface="Nunito" pitchFamily="2" charset="0"/>
              </a:rPr>
              <a:t>t = 3</a:t>
            </a:r>
            <a:r>
              <a:rPr lang="en-US" sz="2000" b="0" i="0" dirty="0">
                <a:solidFill>
                  <a:srgbClr val="273239"/>
                </a:solidFill>
                <a:effectLst/>
                <a:latin typeface="Nunito" pitchFamily="2" charset="0"/>
              </a:rPr>
              <a:t>. </a:t>
            </a:r>
          </a:p>
          <a:p>
            <a:pPr marL="285750" indent="-285750" algn="just">
              <a:buFont typeface="Arial" panose="020B0604020202020204" pitchFamily="34" charset="0"/>
              <a:buChar char="•"/>
            </a:pPr>
            <a:r>
              <a:rPr lang="en-US" sz="2000" b="0" i="0" dirty="0">
                <a:solidFill>
                  <a:srgbClr val="273239"/>
                </a:solidFill>
                <a:effectLst/>
                <a:latin typeface="Nunito" pitchFamily="2" charset="0"/>
              </a:rPr>
              <a:t>To perform back propagation, we have to adjust the weights associated with inputs, the memory units and the outputs. </a:t>
            </a:r>
          </a:p>
          <a:p>
            <a:pPr marL="285750" indent="-285750" algn="just">
              <a:buFont typeface="Arial" panose="020B0604020202020204" pitchFamily="34" charset="0"/>
              <a:buChar char="•"/>
            </a:pPr>
            <a:r>
              <a:rPr lang="en-US" sz="2000" b="1" i="0" dirty="0">
                <a:solidFill>
                  <a:srgbClr val="273239"/>
                </a:solidFill>
                <a:effectLst/>
                <a:latin typeface="Nunito" pitchFamily="2" charset="0"/>
              </a:rPr>
              <a:t>Adjusting Wy</a:t>
            </a:r>
            <a:r>
              <a:rPr lang="en-US" sz="2000" b="0" i="0" dirty="0">
                <a:solidFill>
                  <a:srgbClr val="273239"/>
                </a:solidFill>
                <a:effectLst/>
                <a:latin typeface="Nunito" pitchFamily="2" charset="0"/>
              </a:rPr>
              <a:t> For better understanding, let us consider the following representation:</a:t>
            </a:r>
            <a:endParaRPr lang="en-IN" sz="2000" dirty="0"/>
          </a:p>
        </p:txBody>
      </p:sp>
      <p:pic>
        <p:nvPicPr>
          <p:cNvPr id="6" name="Picture 5">
            <a:extLst>
              <a:ext uri="{FF2B5EF4-FFF2-40B4-BE49-F238E27FC236}">
                <a16:creationId xmlns:a16="http://schemas.microsoft.com/office/drawing/2014/main" id="{294CC86A-83FE-7D2B-4775-766D7CD98FDC}"/>
              </a:ext>
            </a:extLst>
          </p:cNvPr>
          <p:cNvPicPr>
            <a:picLocks noChangeAspect="1"/>
          </p:cNvPicPr>
          <p:nvPr/>
        </p:nvPicPr>
        <p:blipFill>
          <a:blip r:embed="rId3"/>
          <a:srcRect l="31169" t="7290" r="23308" b="60514"/>
          <a:stretch/>
        </p:blipFill>
        <p:spPr>
          <a:xfrm>
            <a:off x="4223112" y="2625299"/>
            <a:ext cx="4269112" cy="1475124"/>
          </a:xfrm>
          <a:prstGeom prst="rect">
            <a:avLst/>
          </a:prstGeom>
        </p:spPr>
      </p:pic>
      <p:pic>
        <p:nvPicPr>
          <p:cNvPr id="10" name="Picture 9">
            <a:extLst>
              <a:ext uri="{FF2B5EF4-FFF2-40B4-BE49-F238E27FC236}">
                <a16:creationId xmlns:a16="http://schemas.microsoft.com/office/drawing/2014/main" id="{26E0D7BF-DA7D-2607-3648-13F4E9A85E1F}"/>
              </a:ext>
            </a:extLst>
          </p:cNvPr>
          <p:cNvPicPr>
            <a:picLocks noChangeAspect="1"/>
          </p:cNvPicPr>
          <p:nvPr/>
        </p:nvPicPr>
        <p:blipFill>
          <a:blip r:embed="rId4"/>
          <a:stretch>
            <a:fillRect/>
          </a:stretch>
        </p:blipFill>
        <p:spPr>
          <a:xfrm>
            <a:off x="1345721" y="4292350"/>
            <a:ext cx="10023894" cy="2367195"/>
          </a:xfrm>
          <a:prstGeom prst="rect">
            <a:avLst/>
          </a:prstGeom>
        </p:spPr>
      </p:pic>
    </p:spTree>
    <p:extLst>
      <p:ext uri="{BB962C8B-B14F-4D97-AF65-F5344CB8AC3E}">
        <p14:creationId xmlns:p14="http://schemas.microsoft.com/office/powerpoint/2010/main" val="3718757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D81C-45CD-9A23-E50A-F90C44E59E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C8744-C771-ECE1-A2D0-5C6B668AAF0B}"/>
              </a:ext>
            </a:extLst>
          </p:cNvPr>
          <p:cNvSpPr>
            <a:spLocks noGrp="1"/>
          </p:cNvSpPr>
          <p:nvPr>
            <p:ph idx="1"/>
          </p:nvPr>
        </p:nvSpPr>
        <p:spPr>
          <a:xfrm>
            <a:off x="1064931" y="929076"/>
            <a:ext cx="10438765" cy="5337810"/>
          </a:xfrm>
        </p:spPr>
        <p:txBody>
          <a:bodyPr>
            <a:normAutofit fontScale="97500"/>
          </a:bodyPr>
          <a:lstStyle/>
          <a:p>
            <a:pPr marL="0" indent="0" algn="just" fontAlgn="base">
              <a:buNone/>
            </a:pPr>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E2FB372B-5550-9B00-B67D-14198915F51D}"/>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US" sz="3200" b="1" i="0" dirty="0">
                <a:solidFill>
                  <a:schemeClr val="bg1"/>
                </a:solidFill>
                <a:effectLst/>
                <a:latin typeface="Source Sans 3"/>
              </a:rPr>
              <a:t>Introduction of BPTT</a:t>
            </a:r>
          </a:p>
        </p:txBody>
      </p:sp>
      <p:pic>
        <p:nvPicPr>
          <p:cNvPr id="2" name="Picture 2" descr="Home">
            <a:extLst>
              <a:ext uri="{FF2B5EF4-FFF2-40B4-BE49-F238E27FC236}">
                <a16:creationId xmlns:a16="http://schemas.microsoft.com/office/drawing/2014/main" id="{B4E76CB6-DF48-CD1B-71E1-DE12040061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50095FA-A9F2-E194-4342-7DF0AC8D016F}"/>
              </a:ext>
            </a:extLst>
          </p:cNvPr>
          <p:cNvPicPr>
            <a:picLocks noChangeAspect="1"/>
          </p:cNvPicPr>
          <p:nvPr/>
        </p:nvPicPr>
        <p:blipFill>
          <a:blip r:embed="rId3"/>
          <a:stretch>
            <a:fillRect/>
          </a:stretch>
        </p:blipFill>
        <p:spPr>
          <a:xfrm>
            <a:off x="6234467" y="2366506"/>
            <a:ext cx="5066940" cy="1996750"/>
          </a:xfrm>
          <a:prstGeom prst="rect">
            <a:avLst/>
          </a:prstGeom>
        </p:spPr>
      </p:pic>
      <p:pic>
        <p:nvPicPr>
          <p:cNvPr id="11" name="Picture 10">
            <a:extLst>
              <a:ext uri="{FF2B5EF4-FFF2-40B4-BE49-F238E27FC236}">
                <a16:creationId xmlns:a16="http://schemas.microsoft.com/office/drawing/2014/main" id="{EDA5DFE9-582F-8968-40F2-2BAC6EC81BC3}"/>
              </a:ext>
            </a:extLst>
          </p:cNvPr>
          <p:cNvPicPr>
            <a:picLocks noChangeAspect="1"/>
          </p:cNvPicPr>
          <p:nvPr/>
        </p:nvPicPr>
        <p:blipFill>
          <a:blip r:embed="rId4"/>
          <a:stretch>
            <a:fillRect/>
          </a:stretch>
        </p:blipFill>
        <p:spPr>
          <a:xfrm>
            <a:off x="1443935" y="1514208"/>
            <a:ext cx="3886742" cy="3829584"/>
          </a:xfrm>
          <a:prstGeom prst="rect">
            <a:avLst/>
          </a:prstGeom>
        </p:spPr>
      </p:pic>
      <p:sp>
        <p:nvSpPr>
          <p:cNvPr id="13" name="TextBox 12">
            <a:extLst>
              <a:ext uri="{FF2B5EF4-FFF2-40B4-BE49-F238E27FC236}">
                <a16:creationId xmlns:a16="http://schemas.microsoft.com/office/drawing/2014/main" id="{8A7EC1F2-87B4-84AF-79D4-F8DCE0D6D559}"/>
              </a:ext>
            </a:extLst>
          </p:cNvPr>
          <p:cNvSpPr txBox="1"/>
          <p:nvPr/>
        </p:nvSpPr>
        <p:spPr>
          <a:xfrm>
            <a:off x="2582173" y="6031972"/>
            <a:ext cx="7591245" cy="369332"/>
          </a:xfrm>
          <a:prstGeom prst="rect">
            <a:avLst/>
          </a:prstGeom>
          <a:noFill/>
        </p:spPr>
        <p:txBody>
          <a:bodyPr wrap="square">
            <a:spAutoFit/>
          </a:bodyPr>
          <a:lstStyle/>
          <a:p>
            <a:r>
              <a:rPr lang="en-IN" dirty="0"/>
              <a:t>https://www.geeksforgeeks.org/ml-back-propagation-through-time/</a:t>
            </a:r>
          </a:p>
        </p:txBody>
      </p:sp>
    </p:spTree>
    <p:extLst>
      <p:ext uri="{BB962C8B-B14F-4D97-AF65-F5344CB8AC3E}">
        <p14:creationId xmlns:p14="http://schemas.microsoft.com/office/powerpoint/2010/main" val="3688736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9563"/>
            <a:ext cx="9144000" cy="2387600"/>
          </a:xfrm>
        </p:spPr>
        <p:txBody>
          <a:bodyPr/>
          <a:lstStyle/>
          <a:p>
            <a:r>
              <a:rPr lang="en-IN" b="1" dirty="0">
                <a:latin typeface="Times New Roman" panose="02020603050405020304" pitchFamily="18" charset="0"/>
                <a:cs typeface="Times New Roman" panose="02020603050405020304" pitchFamily="18" charset="0"/>
              </a:rPr>
              <a:t>Recurrent Neural Network</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402080" y="3967163"/>
            <a:ext cx="9144000" cy="1655762"/>
          </a:xfrm>
        </p:spPr>
        <p:txBody>
          <a:bodyPr/>
          <a:lstStyle/>
          <a:p>
            <a:r>
              <a:rPr lang="en-US" b="1" dirty="0">
                <a:latin typeface="Times New Roman" panose="02020603050405020304" pitchFamily="18" charset="0"/>
                <a:cs typeface="Times New Roman" panose="02020603050405020304" pitchFamily="18" charset="0"/>
              </a:rPr>
              <a:t>UNIT-4</a:t>
            </a:r>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UNIT-3 INTRODUCTION</a:t>
            </a:r>
          </a:p>
        </p:txBody>
      </p:sp>
      <p:pic>
        <p:nvPicPr>
          <p:cNvPr id="6"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67449-F3B8-6904-E074-E41053946C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5C2900-A80D-E310-3D34-DF24042DA38D}"/>
              </a:ext>
            </a:extLst>
          </p:cNvPr>
          <p:cNvSpPr>
            <a:spLocks noGrp="1"/>
          </p:cNvSpPr>
          <p:nvPr>
            <p:ph idx="1"/>
          </p:nvPr>
        </p:nvSpPr>
        <p:spPr>
          <a:xfrm>
            <a:off x="1064931" y="929076"/>
            <a:ext cx="10438765" cy="5337810"/>
          </a:xfrm>
        </p:spPr>
        <p:txBody>
          <a:bodyPr>
            <a:normAutofit fontScale="97500"/>
          </a:bodyPr>
          <a:lstStyle/>
          <a:p>
            <a:pPr algn="l" fontAlgn="base">
              <a:buFont typeface="Arial" panose="020B0604020202020204" pitchFamily="34" charset="0"/>
              <a:buChar char="•"/>
            </a:pPr>
            <a:r>
              <a:rPr lang="en-US" sz="2000" b="1" i="0" dirty="0">
                <a:solidFill>
                  <a:srgbClr val="222222"/>
                </a:solidFill>
                <a:effectLst/>
                <a:latin typeface="Source Sans Pro" panose="020B0503030403020204" pitchFamily="34" charset="0"/>
              </a:rPr>
              <a:t>many-to-one</a:t>
            </a:r>
            <a:r>
              <a:rPr lang="en-US" sz="2000" b="0" i="0" dirty="0">
                <a:solidFill>
                  <a:srgbClr val="222222"/>
                </a:solidFill>
                <a:effectLst/>
                <a:latin typeface="Source Sans Pro" panose="020B0503030403020204" pitchFamily="34" charset="0"/>
              </a:rPr>
              <a:t>: Sentiment Classification, action prediction (sequence of video -&gt; action class)</a:t>
            </a:r>
          </a:p>
          <a:p>
            <a:pPr algn="l" fontAlgn="base">
              <a:buFont typeface="Arial" panose="020B0604020202020204" pitchFamily="34" charset="0"/>
              <a:buChar char="•"/>
            </a:pPr>
            <a:r>
              <a:rPr lang="en-US" sz="2000" b="1" i="0" dirty="0">
                <a:solidFill>
                  <a:srgbClr val="222222"/>
                </a:solidFill>
                <a:effectLst/>
                <a:latin typeface="Source Sans Pro" panose="020B0503030403020204" pitchFamily="34" charset="0"/>
              </a:rPr>
              <a:t>one-to-many</a:t>
            </a:r>
            <a:r>
              <a:rPr lang="en-US" sz="2000" b="0" i="0" dirty="0">
                <a:solidFill>
                  <a:srgbClr val="222222"/>
                </a:solidFill>
                <a:effectLst/>
                <a:latin typeface="Source Sans Pro" panose="020B0503030403020204" pitchFamily="34" charset="0"/>
              </a:rPr>
              <a:t>: Image captioning (image -&gt; sequence of words)</a:t>
            </a:r>
          </a:p>
          <a:p>
            <a:pPr algn="l" fontAlgn="base">
              <a:buFont typeface="Arial" panose="020B0604020202020204" pitchFamily="34" charset="0"/>
              <a:buChar char="•"/>
            </a:pPr>
            <a:r>
              <a:rPr lang="en-US" sz="2000" b="1" i="0" dirty="0">
                <a:solidFill>
                  <a:srgbClr val="222222"/>
                </a:solidFill>
                <a:effectLst/>
                <a:latin typeface="Source Sans Pro" panose="020B0503030403020204" pitchFamily="34" charset="0"/>
              </a:rPr>
              <a:t>many-to-many</a:t>
            </a:r>
            <a:r>
              <a:rPr lang="en-US" sz="2000" b="0" i="0" dirty="0">
                <a:solidFill>
                  <a:srgbClr val="222222"/>
                </a:solidFill>
                <a:effectLst/>
                <a:latin typeface="Source Sans Pro" panose="020B0503030403020204" pitchFamily="34" charset="0"/>
              </a:rPr>
              <a:t>: Video Captioning (</a:t>
            </a:r>
            <a:r>
              <a:rPr lang="en-US" sz="2000" b="0" i="0" dirty="0" err="1">
                <a:solidFill>
                  <a:srgbClr val="222222"/>
                </a:solidFill>
                <a:effectLst/>
                <a:latin typeface="Source Sans Pro" panose="020B0503030403020204" pitchFamily="34" charset="0"/>
              </a:rPr>
              <a:t>Sequance</a:t>
            </a:r>
            <a:r>
              <a:rPr lang="en-US" sz="2000" b="0" i="0" dirty="0">
                <a:solidFill>
                  <a:srgbClr val="222222"/>
                </a:solidFill>
                <a:effectLst/>
                <a:latin typeface="Source Sans Pro" panose="020B0503030403020204" pitchFamily="34" charset="0"/>
              </a:rPr>
              <a:t> of video frames -&gt; Caption)</a:t>
            </a:r>
          </a:p>
          <a:p>
            <a:pPr algn="l" fontAlgn="base">
              <a:buFont typeface="Arial" panose="020B0604020202020204" pitchFamily="34" charset="0"/>
              <a:buChar char="•"/>
            </a:pPr>
            <a:r>
              <a:rPr lang="en-US" sz="2000" b="1" i="0" dirty="0">
                <a:solidFill>
                  <a:srgbClr val="222222"/>
                </a:solidFill>
                <a:effectLst/>
                <a:latin typeface="Source Sans Pro" panose="020B0503030403020204" pitchFamily="34" charset="0"/>
              </a:rPr>
              <a:t>many-to-many</a:t>
            </a:r>
            <a:r>
              <a:rPr lang="en-US" sz="2000" b="0" i="0" dirty="0">
                <a:solidFill>
                  <a:srgbClr val="222222"/>
                </a:solidFill>
                <a:effectLst/>
                <a:latin typeface="Source Sans Pro" panose="020B0503030403020204" pitchFamily="34" charset="0"/>
              </a:rPr>
              <a:t>: Video Classification on frame level</a:t>
            </a:r>
          </a:p>
        </p:txBody>
      </p:sp>
      <p:sp>
        <p:nvSpPr>
          <p:cNvPr id="5" name="Rectangles 4">
            <a:extLst>
              <a:ext uri="{FF2B5EF4-FFF2-40B4-BE49-F238E27FC236}">
                <a16:creationId xmlns:a16="http://schemas.microsoft.com/office/drawing/2014/main" id="{7A144FCE-8C94-B3BE-5BF8-22413AAD6854}"/>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dirty="0">
                <a:solidFill>
                  <a:schemeClr val="bg1"/>
                </a:solidFill>
                <a:effectLst/>
                <a:latin typeface="Source Sans Pro" panose="020B0503030403020204" pitchFamily="34" charset="0"/>
              </a:rPr>
              <a:t>Different types of Sequence Modeling Tasks</a:t>
            </a:r>
          </a:p>
        </p:txBody>
      </p:sp>
      <p:pic>
        <p:nvPicPr>
          <p:cNvPr id="2" name="Picture 2" descr="Home">
            <a:extLst>
              <a:ext uri="{FF2B5EF4-FFF2-40B4-BE49-F238E27FC236}">
                <a16:creationId xmlns:a16="http://schemas.microsoft.com/office/drawing/2014/main" id="{5CCB6464-EAC6-94C1-EF31-DB05A24A84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633F12C-942B-8F2E-5A2B-771749D7465B}"/>
              </a:ext>
            </a:extLst>
          </p:cNvPr>
          <p:cNvPicPr>
            <a:picLocks noChangeAspect="1"/>
          </p:cNvPicPr>
          <p:nvPr/>
        </p:nvPicPr>
        <p:blipFill>
          <a:blip r:embed="rId3"/>
          <a:stretch>
            <a:fillRect/>
          </a:stretch>
        </p:blipFill>
        <p:spPr>
          <a:xfrm>
            <a:off x="2839697" y="2636807"/>
            <a:ext cx="7258050" cy="4114800"/>
          </a:xfrm>
          <a:prstGeom prst="rect">
            <a:avLst/>
          </a:prstGeom>
        </p:spPr>
      </p:pic>
    </p:spTree>
    <p:extLst>
      <p:ext uri="{BB962C8B-B14F-4D97-AF65-F5344CB8AC3E}">
        <p14:creationId xmlns:p14="http://schemas.microsoft.com/office/powerpoint/2010/main" val="6348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643B7-1061-1B58-36BF-847E108C9EE5}"/>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596F211-4F04-0E43-0BEB-5A2B3FF86C5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dirty="0">
                <a:solidFill>
                  <a:schemeClr val="bg1"/>
                </a:solidFill>
                <a:effectLst/>
                <a:latin typeface="Source Sans Pro" panose="020B0503030403020204" pitchFamily="34" charset="0"/>
              </a:rPr>
              <a:t>Identify types of RNN ?</a:t>
            </a:r>
          </a:p>
        </p:txBody>
      </p:sp>
      <p:pic>
        <p:nvPicPr>
          <p:cNvPr id="2" name="Picture 2" descr="Home">
            <a:extLst>
              <a:ext uri="{FF2B5EF4-FFF2-40B4-BE49-F238E27FC236}">
                <a16:creationId xmlns:a16="http://schemas.microsoft.com/office/drawing/2014/main" id="{5A2213DD-BD87-D628-EECB-B43E78B7CC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DC7685E2-C551-941D-775E-F990BB99E71C}"/>
              </a:ext>
            </a:extLst>
          </p:cNvPr>
          <p:cNvPicPr>
            <a:picLocks noGrp="1" noChangeAspect="1"/>
          </p:cNvPicPr>
          <p:nvPr>
            <p:ph idx="1"/>
          </p:nvPr>
        </p:nvPicPr>
        <p:blipFill>
          <a:blip r:embed="rId3"/>
          <a:stretch>
            <a:fillRect/>
          </a:stretch>
        </p:blipFill>
        <p:spPr>
          <a:xfrm>
            <a:off x="411113" y="925901"/>
            <a:ext cx="5809889" cy="2911400"/>
          </a:xfrm>
          <a:prstGeom prst="rect">
            <a:avLst/>
          </a:prstGeom>
          <a:ln>
            <a:noFill/>
          </a:ln>
          <a:effectLst>
            <a:outerShdw blurRad="292100" dist="139700" dir="2700000" algn="tl" rotWithShape="0">
              <a:srgbClr val="333333">
                <a:alpha val="65000"/>
              </a:srgbClr>
            </a:outerShdw>
          </a:effectLst>
        </p:spPr>
      </p:pic>
      <p:pic>
        <p:nvPicPr>
          <p:cNvPr id="4098" name="Picture 2" descr="Hands-on: Deep Learning (Part 2) - Recurrent neural networks (RNN) / Deep  Learning (Part 2) - Recurrent neural networks (RNN) / Statistics and  machine learning">
            <a:extLst>
              <a:ext uri="{FF2B5EF4-FFF2-40B4-BE49-F238E27FC236}">
                <a16:creationId xmlns:a16="http://schemas.microsoft.com/office/drawing/2014/main" id="{D2563285-8015-45B2-9B26-FC6EF4706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784" y="925901"/>
            <a:ext cx="5149661" cy="5564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A90EDE6-C346-771E-FAA3-74B64DF720CF}"/>
              </a:ext>
            </a:extLst>
          </p:cNvPr>
          <p:cNvPicPr>
            <a:picLocks noChangeAspect="1"/>
          </p:cNvPicPr>
          <p:nvPr/>
        </p:nvPicPr>
        <p:blipFill>
          <a:blip r:embed="rId5"/>
          <a:stretch>
            <a:fillRect/>
          </a:stretch>
        </p:blipFill>
        <p:spPr>
          <a:xfrm>
            <a:off x="353389" y="4123426"/>
            <a:ext cx="5925335" cy="25526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3315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C57B-2DD6-07B3-FA18-DA766ABB5275}"/>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912E6FB-E026-1BA9-CC62-A2277381E8B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Language model and sequence generation</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842930E3-B8DD-AC00-20F2-3D0570BD40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D521FB8D-1FE7-6C4C-308D-31AB195D9B57}"/>
              </a:ext>
            </a:extLst>
          </p:cNvPr>
          <p:cNvSpPr>
            <a:spLocks noGrp="1"/>
          </p:cNvSpPr>
          <p:nvPr>
            <p:ph idx="1"/>
          </p:nvPr>
        </p:nvSpPr>
        <p:spPr>
          <a:xfrm>
            <a:off x="1115682" y="1196196"/>
            <a:ext cx="10238117" cy="5182050"/>
          </a:xfrm>
        </p:spPr>
        <p:txBody>
          <a:bodyPr>
            <a:normAutofit lnSpcReduction="10000"/>
          </a:bodyPr>
          <a:lstStyle/>
          <a:p>
            <a:pPr algn="just"/>
            <a:r>
              <a:rPr lang="en-US" sz="2400" dirty="0"/>
              <a:t>A </a:t>
            </a:r>
            <a:r>
              <a:rPr lang="en-US" sz="2400" b="1" dirty="0"/>
              <a:t>Language Model</a:t>
            </a:r>
            <a:r>
              <a:rPr lang="en-US" sz="2400" dirty="0"/>
              <a:t> is a type of model in Natural Language Processing (NLP) that </a:t>
            </a:r>
            <a:r>
              <a:rPr lang="en-US" sz="2400" b="1" dirty="0"/>
              <a:t>predicts the likelihood of a sequence of words</a:t>
            </a:r>
            <a:r>
              <a:rPr lang="en-US" sz="2400" dirty="0"/>
              <a:t>. It helps machines understand, generate, or complete human language in a meaningful way.</a:t>
            </a:r>
          </a:p>
          <a:p>
            <a:pPr algn="just"/>
            <a:r>
              <a:rPr lang="en-US" sz="2400" dirty="0"/>
              <a:t>Language modeling involves using statistical, probabilistic, and machine learning techniques to estimate the likelihood of a sequence of words appearing in a sentence. These models analyze large text corpora to learn patterns and make accurate word predictions.</a:t>
            </a:r>
          </a:p>
          <a:p>
            <a:pPr algn="just"/>
            <a:r>
              <a:rPr lang="en-US" sz="2400" dirty="0"/>
              <a:t>Language models determine word probability by analyzing text data. </a:t>
            </a:r>
          </a:p>
          <a:p>
            <a:pPr algn="just"/>
            <a:r>
              <a:rPr lang="en-US" sz="2400" dirty="0"/>
              <a:t>They interpret this data by feeding it through an algorithm that establishes rules for context in natural language. </a:t>
            </a:r>
          </a:p>
          <a:p>
            <a:pPr algn="just"/>
            <a:r>
              <a:rPr lang="en-US" sz="2400" dirty="0"/>
              <a:t>Then, the model applies these rules in language tasks to accurately predict or produce new sentences. </a:t>
            </a:r>
          </a:p>
          <a:p>
            <a:pPr algn="just"/>
            <a:r>
              <a:rPr lang="en-US" sz="2400" dirty="0"/>
              <a:t>The model essentially learns the features and characteristics of basic language and uses those features to understand new phrases.</a:t>
            </a:r>
          </a:p>
        </p:txBody>
      </p:sp>
    </p:spTree>
    <p:extLst>
      <p:ext uri="{BB962C8B-B14F-4D97-AF65-F5344CB8AC3E}">
        <p14:creationId xmlns:p14="http://schemas.microsoft.com/office/powerpoint/2010/main" val="580107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2E5A7-3559-1632-5397-BE3A559D5CA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356604F-20DC-F087-2F95-D9193D8BE4C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Language model and sequence generation</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B9CBB6FE-4C20-4703-D623-AFD44F572D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2334900-E613-27B9-24CA-AA43C0FCF8A6}"/>
              </a:ext>
            </a:extLst>
          </p:cNvPr>
          <p:cNvSpPr>
            <a:spLocks noGrp="1"/>
          </p:cNvSpPr>
          <p:nvPr>
            <p:ph idx="1"/>
          </p:nvPr>
        </p:nvSpPr>
        <p:spPr>
          <a:xfrm>
            <a:off x="1115682" y="994913"/>
            <a:ext cx="10238117" cy="5182050"/>
          </a:xfrm>
        </p:spPr>
        <p:txBody>
          <a:bodyPr>
            <a:normAutofit/>
          </a:bodyPr>
          <a:lstStyle/>
          <a:p>
            <a:pPr algn="l" fontAlgn="base">
              <a:spcBef>
                <a:spcPts val="1200"/>
              </a:spcBef>
              <a:spcAft>
                <a:spcPts val="300"/>
              </a:spcAft>
              <a:buFont typeface="Arial" panose="020B0604020202020204" pitchFamily="34" charset="0"/>
              <a:buChar char="•"/>
            </a:pPr>
            <a:r>
              <a:rPr lang="en-US" sz="2400" i="0" dirty="0">
                <a:solidFill>
                  <a:srgbClr val="3C4043"/>
                </a:solidFill>
                <a:effectLst/>
                <a:latin typeface="inherit"/>
              </a:rPr>
              <a:t>More complex language models are better at NLP tasks, because language itself is extremely complex and always evolving.</a:t>
            </a:r>
          </a:p>
        </p:txBody>
      </p:sp>
      <p:pic>
        <p:nvPicPr>
          <p:cNvPr id="3" name="Picture 2">
            <a:extLst>
              <a:ext uri="{FF2B5EF4-FFF2-40B4-BE49-F238E27FC236}">
                <a16:creationId xmlns:a16="http://schemas.microsoft.com/office/drawing/2014/main" id="{417E2C53-36F0-1296-E5F2-3B3FBBA8AE18}"/>
              </a:ext>
            </a:extLst>
          </p:cNvPr>
          <p:cNvPicPr>
            <a:picLocks noChangeAspect="1"/>
          </p:cNvPicPr>
          <p:nvPr/>
        </p:nvPicPr>
        <p:blipFill>
          <a:blip r:embed="rId3"/>
          <a:stretch>
            <a:fillRect/>
          </a:stretch>
        </p:blipFill>
        <p:spPr>
          <a:xfrm>
            <a:off x="2008428" y="1831945"/>
            <a:ext cx="8175144" cy="2889579"/>
          </a:xfrm>
          <a:prstGeom prst="rect">
            <a:avLst/>
          </a:prstGeom>
        </p:spPr>
      </p:pic>
      <p:sp>
        <p:nvSpPr>
          <p:cNvPr id="7" name="TextBox 6">
            <a:extLst>
              <a:ext uri="{FF2B5EF4-FFF2-40B4-BE49-F238E27FC236}">
                <a16:creationId xmlns:a16="http://schemas.microsoft.com/office/drawing/2014/main" id="{0A6940CE-F46A-52E2-64CB-BDB185119734}"/>
              </a:ext>
            </a:extLst>
          </p:cNvPr>
          <p:cNvSpPr txBox="1"/>
          <p:nvPr/>
        </p:nvSpPr>
        <p:spPr>
          <a:xfrm>
            <a:off x="1564974" y="5558556"/>
            <a:ext cx="9857117" cy="369332"/>
          </a:xfrm>
          <a:prstGeom prst="rect">
            <a:avLst/>
          </a:prstGeom>
          <a:noFill/>
        </p:spPr>
        <p:txBody>
          <a:bodyPr wrap="square">
            <a:spAutoFit/>
          </a:bodyPr>
          <a:lstStyle/>
          <a:p>
            <a:r>
              <a:rPr lang="en-IN" dirty="0"/>
              <a:t>https://www.kaggle.com/code/quadeer15sh/introduction-to-language-modelling-using-rnns</a:t>
            </a:r>
          </a:p>
        </p:txBody>
      </p:sp>
    </p:spTree>
    <p:extLst>
      <p:ext uri="{BB962C8B-B14F-4D97-AF65-F5344CB8AC3E}">
        <p14:creationId xmlns:p14="http://schemas.microsoft.com/office/powerpoint/2010/main" val="3922029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7ECDA-C508-EBF4-1891-0FBB32C6F3BF}"/>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394B61E-3214-360F-8FB5-E4FCD13EE5AF}"/>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Type of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0EA4756B-D5AA-6946-27BB-D097C68CBB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37E249-457D-2A3D-A7C4-0894BDC3FBA7}"/>
              </a:ext>
            </a:extLst>
          </p:cNvPr>
          <p:cNvPicPr>
            <a:picLocks noChangeAspect="1"/>
          </p:cNvPicPr>
          <p:nvPr/>
        </p:nvPicPr>
        <p:blipFill>
          <a:blip r:embed="rId3"/>
          <a:stretch>
            <a:fillRect/>
          </a:stretch>
        </p:blipFill>
        <p:spPr>
          <a:xfrm>
            <a:off x="2501661" y="1133953"/>
            <a:ext cx="7547882" cy="5304228"/>
          </a:xfrm>
          <a:prstGeom prst="rect">
            <a:avLst/>
          </a:prstGeom>
        </p:spPr>
      </p:pic>
    </p:spTree>
    <p:extLst>
      <p:ext uri="{BB962C8B-B14F-4D97-AF65-F5344CB8AC3E}">
        <p14:creationId xmlns:p14="http://schemas.microsoft.com/office/powerpoint/2010/main" val="521145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6A1D-2009-27D8-C96E-F48CE7BAF563}"/>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E007E3F-867D-63E4-7449-5DCC89178D8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Statistical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5887ACF5-9173-0AEC-4EDF-5E7927BCDE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72E8876-EA67-EF07-EACB-E868CFA0ECAC}"/>
              </a:ext>
            </a:extLst>
          </p:cNvPr>
          <p:cNvSpPr txBox="1"/>
          <p:nvPr/>
        </p:nvSpPr>
        <p:spPr>
          <a:xfrm>
            <a:off x="1627517" y="794656"/>
            <a:ext cx="10409208" cy="2677656"/>
          </a:xfrm>
          <a:prstGeom prst="rect">
            <a:avLst/>
          </a:prstGeom>
          <a:noFill/>
        </p:spPr>
        <p:txBody>
          <a:bodyPr wrap="square">
            <a:spAutoFit/>
          </a:bodyPr>
          <a:lstStyle/>
          <a:p>
            <a:pPr marL="285750" indent="-285750">
              <a:buFont typeface="Arial" panose="020B0604020202020204" pitchFamily="34" charset="0"/>
              <a:buChar char="•"/>
            </a:pPr>
            <a:r>
              <a:rPr lang="en-US" sz="2400" dirty="0"/>
              <a:t>A </a:t>
            </a:r>
            <a:r>
              <a:rPr lang="en-US" sz="2400" b="1" dirty="0"/>
              <a:t>Statistical Language Model</a:t>
            </a:r>
            <a:r>
              <a:rPr lang="en-US" sz="2400" dirty="0"/>
              <a:t> is a mathematical model that assigns probabilities to word sequences based on their frequency in a corpus of text. </a:t>
            </a:r>
          </a:p>
          <a:p>
            <a:pPr marL="285750" indent="-285750">
              <a:buFont typeface="Arial" panose="020B0604020202020204" pitchFamily="34" charset="0"/>
              <a:buChar char="•"/>
            </a:pPr>
            <a:r>
              <a:rPr lang="en-US" sz="2400" dirty="0"/>
              <a:t>It captures how likely it is that a given sequence of words will occur.</a:t>
            </a:r>
          </a:p>
          <a:p>
            <a:pPr marL="285750" indent="-285750">
              <a:buFont typeface="Arial" panose="020B0604020202020204" pitchFamily="34" charset="0"/>
              <a:buChar char="•"/>
            </a:pPr>
            <a:r>
              <a:rPr lang="en-US" sz="2400" dirty="0"/>
              <a:t>Statistical language models rely on the </a:t>
            </a:r>
            <a:r>
              <a:rPr lang="en-US" sz="2400" b="1" dirty="0"/>
              <a:t>probability of word sequences</a:t>
            </a:r>
            <a:r>
              <a:rPr lang="en-US" sz="2400" dirty="0"/>
              <a:t>. The basic assumption is that </a:t>
            </a:r>
            <a:r>
              <a:rPr lang="en-US" sz="2400" b="1" dirty="0"/>
              <a:t>the probability of a word depends on the previous few words</a:t>
            </a:r>
            <a:r>
              <a:rPr lang="en-US" sz="2400" dirty="0"/>
              <a:t>.</a:t>
            </a:r>
          </a:p>
          <a:p>
            <a:pPr marL="285750" indent="-285750">
              <a:buFont typeface="Arial" panose="020B0604020202020204" pitchFamily="34" charset="0"/>
              <a:buChar char="•"/>
            </a:pPr>
            <a:r>
              <a:rPr lang="en-US" sz="2400" dirty="0"/>
              <a:t>This is known as the </a:t>
            </a:r>
            <a:r>
              <a:rPr lang="en-US" sz="2400" b="1" dirty="0"/>
              <a:t>Markov assumption</a:t>
            </a:r>
            <a:r>
              <a:rPr lang="en-US" sz="2400" dirty="0"/>
              <a:t>, which is simplified in </a:t>
            </a:r>
            <a:r>
              <a:rPr lang="en-US" sz="2400" b="1" dirty="0"/>
              <a:t>n-gram models</a:t>
            </a:r>
            <a:r>
              <a:rPr lang="en-US" sz="2400" dirty="0"/>
              <a:t>.</a:t>
            </a:r>
          </a:p>
        </p:txBody>
      </p:sp>
      <p:pic>
        <p:nvPicPr>
          <p:cNvPr id="10" name="Picture 9">
            <a:extLst>
              <a:ext uri="{FF2B5EF4-FFF2-40B4-BE49-F238E27FC236}">
                <a16:creationId xmlns:a16="http://schemas.microsoft.com/office/drawing/2014/main" id="{862DA7F9-3242-936E-C430-1145BA18E4E2}"/>
              </a:ext>
            </a:extLst>
          </p:cNvPr>
          <p:cNvPicPr>
            <a:picLocks noChangeAspect="1"/>
          </p:cNvPicPr>
          <p:nvPr/>
        </p:nvPicPr>
        <p:blipFill>
          <a:blip r:embed="rId3"/>
          <a:stretch>
            <a:fillRect/>
          </a:stretch>
        </p:blipFill>
        <p:spPr>
          <a:xfrm>
            <a:off x="1937757" y="3472312"/>
            <a:ext cx="8316486" cy="3258005"/>
          </a:xfrm>
          <a:prstGeom prst="rect">
            <a:avLst/>
          </a:prstGeom>
        </p:spPr>
      </p:pic>
    </p:spTree>
    <p:extLst>
      <p:ext uri="{BB962C8B-B14F-4D97-AF65-F5344CB8AC3E}">
        <p14:creationId xmlns:p14="http://schemas.microsoft.com/office/powerpoint/2010/main" val="3520547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FF695-4657-16FC-B4EB-E30BF380BDC7}"/>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E126CCC-178C-0197-C639-02F824D0DEB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Statistical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3DE183FD-60E2-D94B-1FE1-DD9D169AEC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D162A6-081B-2118-AF7E-B10BC15533D4}"/>
              </a:ext>
            </a:extLst>
          </p:cNvPr>
          <p:cNvSpPr txBox="1"/>
          <p:nvPr/>
        </p:nvSpPr>
        <p:spPr>
          <a:xfrm>
            <a:off x="1627517" y="794656"/>
            <a:ext cx="10409208" cy="3416320"/>
          </a:xfrm>
          <a:prstGeom prst="rect">
            <a:avLst/>
          </a:prstGeom>
          <a:noFill/>
        </p:spPr>
        <p:txBody>
          <a:bodyPr wrap="square">
            <a:spAutoFit/>
          </a:bodyPr>
          <a:lstStyle/>
          <a:p>
            <a:pPr marL="342900" indent="-342900">
              <a:buFont typeface="Arial" panose="020B0604020202020204" pitchFamily="34" charset="0"/>
              <a:buChar char="•"/>
            </a:pPr>
            <a:r>
              <a:rPr lang="en-US" sz="2400" b="1" dirty="0"/>
              <a:t>N-gram</a:t>
            </a:r>
          </a:p>
          <a:p>
            <a:pPr marL="800100" lvl="1" indent="-342900">
              <a:buFont typeface="Arial" panose="020B0604020202020204" pitchFamily="34" charset="0"/>
              <a:buChar char="•"/>
            </a:pPr>
            <a:r>
              <a:rPr lang="en-US" sz="2400" dirty="0"/>
              <a:t>An </a:t>
            </a:r>
            <a:r>
              <a:rPr lang="en-US" sz="2400" b="1" dirty="0"/>
              <a:t>N-gram</a:t>
            </a:r>
            <a:r>
              <a:rPr lang="en-US" sz="2400" dirty="0"/>
              <a:t> is a contiguous sequence of </a:t>
            </a:r>
            <a:r>
              <a:rPr lang="en-US" sz="2400" b="1" dirty="0"/>
              <a:t>n words</a:t>
            </a:r>
            <a:r>
              <a:rPr lang="en-US" sz="2400" dirty="0"/>
              <a:t> from a given text or speech. </a:t>
            </a:r>
          </a:p>
          <a:p>
            <a:pPr marL="800100" lvl="1" indent="-342900">
              <a:buFont typeface="Arial" panose="020B0604020202020204" pitchFamily="34" charset="0"/>
              <a:buChar char="•"/>
            </a:pPr>
            <a:r>
              <a:rPr lang="en-US" sz="2400" dirty="0"/>
              <a:t>It's a core concept in </a:t>
            </a:r>
            <a:r>
              <a:rPr lang="en-US" sz="2400" b="1" dirty="0"/>
              <a:t>Statistical Language Modeling</a:t>
            </a:r>
            <a:r>
              <a:rPr lang="en-US" sz="2400" dirty="0"/>
              <a:t>, used to predict the next word in a sequence based on the previous n−1 words.</a:t>
            </a:r>
          </a:p>
          <a:p>
            <a:pPr lvl="1"/>
            <a:r>
              <a:rPr lang="en-US" sz="2400" dirty="0"/>
              <a:t>In general:</a:t>
            </a:r>
          </a:p>
          <a:p>
            <a:pPr lvl="2">
              <a:buFont typeface="Arial" panose="020B0604020202020204" pitchFamily="34" charset="0"/>
              <a:buChar char="•"/>
            </a:pPr>
            <a:r>
              <a:rPr lang="en-US" sz="2400" b="1" dirty="0"/>
              <a:t>Unigram</a:t>
            </a:r>
            <a:r>
              <a:rPr lang="en-US" sz="2400" dirty="0"/>
              <a:t> models assume each word is independent.</a:t>
            </a:r>
          </a:p>
          <a:p>
            <a:pPr lvl="2">
              <a:buFont typeface="Arial" panose="020B0604020202020204" pitchFamily="34" charset="0"/>
              <a:buChar char="•"/>
            </a:pPr>
            <a:r>
              <a:rPr lang="en-US" sz="2400" b="1" dirty="0"/>
              <a:t>Bigram</a:t>
            </a:r>
            <a:r>
              <a:rPr lang="en-US" sz="2400" dirty="0"/>
              <a:t> models look at 1 previous word.</a:t>
            </a:r>
          </a:p>
          <a:p>
            <a:pPr lvl="2">
              <a:buFont typeface="Arial" panose="020B0604020202020204" pitchFamily="34" charset="0"/>
              <a:buChar char="•"/>
            </a:pPr>
            <a:r>
              <a:rPr lang="en-US" sz="2400" b="1" dirty="0"/>
              <a:t>Trigram</a:t>
            </a:r>
            <a:r>
              <a:rPr lang="en-US" sz="2400" dirty="0"/>
              <a:t> models look at 2 previous words, and so on.</a:t>
            </a:r>
          </a:p>
          <a:p>
            <a:pPr marL="800100" lvl="1"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45905B91-4567-8B22-19A4-2679C2820BD7}"/>
              </a:ext>
            </a:extLst>
          </p:cNvPr>
          <p:cNvPicPr>
            <a:picLocks noChangeAspect="1"/>
          </p:cNvPicPr>
          <p:nvPr/>
        </p:nvPicPr>
        <p:blipFill>
          <a:blip r:embed="rId3"/>
          <a:stretch>
            <a:fillRect/>
          </a:stretch>
        </p:blipFill>
        <p:spPr>
          <a:xfrm>
            <a:off x="2513874" y="3804837"/>
            <a:ext cx="7763062" cy="1554311"/>
          </a:xfrm>
          <a:prstGeom prst="rect">
            <a:avLst/>
          </a:prstGeom>
        </p:spPr>
      </p:pic>
      <p:sp>
        <p:nvSpPr>
          <p:cNvPr id="7" name="TextBox 6">
            <a:extLst>
              <a:ext uri="{FF2B5EF4-FFF2-40B4-BE49-F238E27FC236}">
                <a16:creationId xmlns:a16="http://schemas.microsoft.com/office/drawing/2014/main" id="{A8607E06-9FC0-3DB5-15DA-DAA88563F38F}"/>
              </a:ext>
            </a:extLst>
          </p:cNvPr>
          <p:cNvSpPr txBox="1"/>
          <p:nvPr/>
        </p:nvSpPr>
        <p:spPr>
          <a:xfrm>
            <a:off x="2759029" y="5359148"/>
            <a:ext cx="6919097" cy="1200329"/>
          </a:xfrm>
          <a:prstGeom prst="rect">
            <a:avLst/>
          </a:prstGeom>
          <a:noFill/>
        </p:spPr>
        <p:txBody>
          <a:bodyPr wrap="square">
            <a:spAutoFit/>
          </a:bodyPr>
          <a:lstStyle/>
          <a:p>
            <a:pPr>
              <a:buNone/>
            </a:pPr>
            <a:r>
              <a:rPr lang="en-US" dirty="0">
                <a:solidFill>
                  <a:srgbClr val="0070C0"/>
                </a:solidFill>
              </a:rPr>
              <a:t>Text: </a:t>
            </a:r>
            <a:r>
              <a:rPr lang="en-US" b="1" dirty="0">
                <a:solidFill>
                  <a:srgbClr val="0070C0"/>
                </a:solidFill>
              </a:rPr>
              <a:t>"I enjoy reading books"</a:t>
            </a:r>
            <a:endParaRPr lang="en-US" dirty="0">
              <a:solidFill>
                <a:srgbClr val="0070C0"/>
              </a:solidFill>
            </a:endParaRPr>
          </a:p>
          <a:p>
            <a:pPr>
              <a:buFont typeface="Arial" panose="020B0604020202020204" pitchFamily="34" charset="0"/>
              <a:buChar char="•"/>
            </a:pPr>
            <a:r>
              <a:rPr lang="en-US" b="1" dirty="0">
                <a:solidFill>
                  <a:srgbClr val="0070C0"/>
                </a:solidFill>
              </a:rPr>
              <a:t>Unigrams</a:t>
            </a:r>
            <a:r>
              <a:rPr lang="en-US" dirty="0">
                <a:solidFill>
                  <a:srgbClr val="0070C0"/>
                </a:solidFill>
              </a:rPr>
              <a:t>: [I], [enjoy], [reading], [books]</a:t>
            </a:r>
          </a:p>
          <a:p>
            <a:pPr>
              <a:buFont typeface="Arial" panose="020B0604020202020204" pitchFamily="34" charset="0"/>
              <a:buChar char="•"/>
            </a:pPr>
            <a:r>
              <a:rPr lang="en-US" b="1" dirty="0">
                <a:solidFill>
                  <a:srgbClr val="0070C0"/>
                </a:solidFill>
              </a:rPr>
              <a:t>Bigrams</a:t>
            </a:r>
            <a:r>
              <a:rPr lang="en-US" dirty="0">
                <a:solidFill>
                  <a:srgbClr val="0070C0"/>
                </a:solidFill>
              </a:rPr>
              <a:t>: [I enjoy], [enjoy reading], [reading books]</a:t>
            </a:r>
          </a:p>
          <a:p>
            <a:pPr>
              <a:buFont typeface="Arial" panose="020B0604020202020204" pitchFamily="34" charset="0"/>
              <a:buChar char="•"/>
            </a:pPr>
            <a:r>
              <a:rPr lang="en-US" b="1" dirty="0">
                <a:solidFill>
                  <a:srgbClr val="0070C0"/>
                </a:solidFill>
              </a:rPr>
              <a:t>Trigrams</a:t>
            </a:r>
            <a:r>
              <a:rPr lang="en-US" dirty="0">
                <a:solidFill>
                  <a:srgbClr val="0070C0"/>
                </a:solidFill>
              </a:rPr>
              <a:t>: [I enjoy reading], [enjoy reading books]</a:t>
            </a:r>
          </a:p>
        </p:txBody>
      </p:sp>
    </p:spTree>
    <p:extLst>
      <p:ext uri="{BB962C8B-B14F-4D97-AF65-F5344CB8AC3E}">
        <p14:creationId xmlns:p14="http://schemas.microsoft.com/office/powerpoint/2010/main" val="2997849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44E5-BE61-06D2-C92A-B64191DBD6D5}"/>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184B66DE-3F19-A8C8-EF8C-E60816930B5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Statistical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8DF5BA73-B95F-2E1B-8832-032B28B3C5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021361-C455-7AB1-7305-633DE9D7CC1E}"/>
              </a:ext>
            </a:extLst>
          </p:cNvPr>
          <p:cNvSpPr txBox="1"/>
          <p:nvPr/>
        </p:nvSpPr>
        <p:spPr>
          <a:xfrm>
            <a:off x="1627517" y="794656"/>
            <a:ext cx="10409208" cy="5262979"/>
          </a:xfrm>
          <a:prstGeom prst="rect">
            <a:avLst/>
          </a:prstGeom>
          <a:noFill/>
        </p:spPr>
        <p:txBody>
          <a:bodyPr wrap="square">
            <a:spAutoFit/>
          </a:bodyPr>
          <a:lstStyle/>
          <a:p>
            <a:pPr>
              <a:spcBef>
                <a:spcPct val="0"/>
              </a:spcBef>
              <a:defRPr/>
            </a:pPr>
            <a:r>
              <a:rPr lang="en-US" sz="2400" b="1" dirty="0">
                <a:solidFill>
                  <a:schemeClr val="dk1"/>
                </a:solidFill>
              </a:rPr>
              <a:t>Limitations of N-gram models:</a:t>
            </a:r>
          </a:p>
          <a:p>
            <a:pPr>
              <a:lnSpc>
                <a:spcPct val="150000"/>
              </a:lnSpc>
              <a:spcBef>
                <a:spcPct val="0"/>
              </a:spcBef>
              <a:defRPr/>
            </a:pPr>
            <a:r>
              <a:rPr lang="en-US" sz="2400" dirty="0">
                <a:solidFill>
                  <a:schemeClr val="dk1"/>
                </a:solidFill>
              </a:rPr>
              <a:t>N-gram based language models do have a few drawbacks:</a:t>
            </a:r>
          </a:p>
          <a:p>
            <a:pPr marL="342900" indent="-342900">
              <a:lnSpc>
                <a:spcPct val="150000"/>
              </a:lnSpc>
              <a:spcBef>
                <a:spcPct val="0"/>
              </a:spcBef>
              <a:buFont typeface="Arial" panose="020B0604020202020204" pitchFamily="34" charset="0"/>
              <a:buChar char="•"/>
              <a:defRPr/>
            </a:pPr>
            <a:r>
              <a:rPr lang="en-US" sz="2400" dirty="0">
                <a:solidFill>
                  <a:schemeClr val="dk1"/>
                </a:solidFill>
              </a:rPr>
              <a:t>N-gram is the simplest language model and its performance is limited by its lack of complexity. Simplistic models like this one can not achieve fluency,</a:t>
            </a:r>
          </a:p>
          <a:p>
            <a:pPr marL="342900" indent="-342900">
              <a:lnSpc>
                <a:spcPct val="150000"/>
              </a:lnSpc>
              <a:spcBef>
                <a:spcPct val="0"/>
              </a:spcBef>
              <a:buFont typeface="Arial" panose="020B0604020202020204" pitchFamily="34" charset="0"/>
              <a:buChar char="•"/>
              <a:defRPr/>
            </a:pPr>
            <a:r>
              <a:rPr lang="en-US" sz="2400" dirty="0">
                <a:solidFill>
                  <a:schemeClr val="dk1"/>
                </a:solidFill>
              </a:rPr>
              <a:t>The higher the N, the better is the model usually. But this leads to lots of computation overhead that requires large computation power in terms of RAM.</a:t>
            </a:r>
          </a:p>
          <a:p>
            <a:pPr marL="342900" indent="-342900">
              <a:lnSpc>
                <a:spcPct val="150000"/>
              </a:lnSpc>
              <a:spcBef>
                <a:spcPct val="0"/>
              </a:spcBef>
              <a:buFont typeface="Arial" panose="020B0604020202020204" pitchFamily="34" charset="0"/>
              <a:buChar char="•"/>
              <a:defRPr/>
            </a:pPr>
            <a:r>
              <a:rPr lang="en-US" sz="2400" dirty="0">
                <a:solidFill>
                  <a:schemeClr val="dk1"/>
                </a:solidFill>
              </a:rPr>
              <a:t>N-grams are a sparse representation of language. This is because we build the model based on the probability of words co-occurring. It will give zero probability to all the words that are not present in the training corpus.</a:t>
            </a:r>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2163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F3C22-6182-3DA8-A08F-D4632E132631}"/>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1E95734F-4904-B060-E391-561B739F1ED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Statistical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29D9BD03-A6DC-0D27-CE09-B321487158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0EB399-EF3A-10A9-5001-AADFB5FB03F3}"/>
              </a:ext>
            </a:extLst>
          </p:cNvPr>
          <p:cNvSpPr txBox="1"/>
          <p:nvPr/>
        </p:nvSpPr>
        <p:spPr>
          <a:xfrm>
            <a:off x="1627517" y="794656"/>
            <a:ext cx="10409208" cy="461665"/>
          </a:xfrm>
          <a:prstGeom prst="rect">
            <a:avLst/>
          </a:prstGeom>
          <a:noFill/>
        </p:spPr>
        <p:txBody>
          <a:bodyPr wrap="square">
            <a:spAutoFit/>
          </a:bodyPr>
          <a:lstStyle/>
          <a:p>
            <a:pPr marL="285750" indent="-285750">
              <a:buFont typeface="Arial" panose="020B0604020202020204" pitchFamily="34" charset="0"/>
              <a:buChar char="•"/>
            </a:pPr>
            <a:r>
              <a:rPr lang="en-IN" sz="2400" dirty="0"/>
              <a:t>Example: </a:t>
            </a:r>
            <a:r>
              <a:rPr lang="en-IN" sz="2400" b="1" dirty="0"/>
              <a:t>Bigram Model</a:t>
            </a:r>
            <a:endParaRPr lang="en-US" sz="2400" b="1" dirty="0"/>
          </a:p>
        </p:txBody>
      </p:sp>
      <p:pic>
        <p:nvPicPr>
          <p:cNvPr id="7" name="Picture 6">
            <a:extLst>
              <a:ext uri="{FF2B5EF4-FFF2-40B4-BE49-F238E27FC236}">
                <a16:creationId xmlns:a16="http://schemas.microsoft.com/office/drawing/2014/main" id="{DE3A862A-C04E-08EF-AE26-1EB3C3C77F6E}"/>
              </a:ext>
            </a:extLst>
          </p:cNvPr>
          <p:cNvPicPr>
            <a:picLocks noChangeAspect="1"/>
          </p:cNvPicPr>
          <p:nvPr/>
        </p:nvPicPr>
        <p:blipFill>
          <a:blip r:embed="rId3"/>
          <a:stretch>
            <a:fillRect/>
          </a:stretch>
        </p:blipFill>
        <p:spPr>
          <a:xfrm>
            <a:off x="2048035" y="1221108"/>
            <a:ext cx="8516448" cy="5574241"/>
          </a:xfrm>
          <a:prstGeom prst="rect">
            <a:avLst/>
          </a:prstGeom>
        </p:spPr>
      </p:pic>
      <p:sp>
        <p:nvSpPr>
          <p:cNvPr id="11" name="TextBox 10">
            <a:extLst>
              <a:ext uri="{FF2B5EF4-FFF2-40B4-BE49-F238E27FC236}">
                <a16:creationId xmlns:a16="http://schemas.microsoft.com/office/drawing/2014/main" id="{3415C17D-C236-FB10-80E1-AE49CCA62522}"/>
              </a:ext>
            </a:extLst>
          </p:cNvPr>
          <p:cNvSpPr txBox="1"/>
          <p:nvPr/>
        </p:nvSpPr>
        <p:spPr>
          <a:xfrm>
            <a:off x="5860211" y="4481747"/>
            <a:ext cx="6096000" cy="923330"/>
          </a:xfrm>
          <a:prstGeom prst="rect">
            <a:avLst/>
          </a:prstGeom>
          <a:noFill/>
        </p:spPr>
        <p:txBody>
          <a:bodyPr wrap="square">
            <a:spAutoFit/>
          </a:bodyPr>
          <a:lstStyle/>
          <a:p>
            <a:r>
              <a:rPr lang="en-IN" dirty="0">
                <a:hlinkClick r:id="rId4"/>
              </a:rPr>
              <a:t>https://colab.research.google.com/drive/1ZzFOncPSbYJdnIy22vtOSbzHoCTW0KBL?authuser=1</a:t>
            </a:r>
            <a:endParaRPr lang="en-IN" dirty="0"/>
          </a:p>
          <a:p>
            <a:endParaRPr lang="en-IN" dirty="0"/>
          </a:p>
        </p:txBody>
      </p:sp>
    </p:spTree>
    <p:extLst>
      <p:ext uri="{BB962C8B-B14F-4D97-AF65-F5344CB8AC3E}">
        <p14:creationId xmlns:p14="http://schemas.microsoft.com/office/powerpoint/2010/main" val="2765624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BABD-D87C-0609-D7FA-99D07F6524D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911C4232-5CBC-0198-B77C-D9EDFBBA2F4A}"/>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Statistical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036BD072-1361-F568-283A-A1C3B15978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E3E029-7B70-6EA5-205C-865104EFE56C}"/>
              </a:ext>
            </a:extLst>
          </p:cNvPr>
          <p:cNvSpPr txBox="1"/>
          <p:nvPr/>
        </p:nvSpPr>
        <p:spPr>
          <a:xfrm>
            <a:off x="1541253" y="926928"/>
            <a:ext cx="10409208" cy="5575052"/>
          </a:xfrm>
          <a:prstGeom prst="rect">
            <a:avLst/>
          </a:prstGeom>
          <a:noFill/>
        </p:spPr>
        <p:txBody>
          <a:bodyPr wrap="square">
            <a:spAutoFit/>
          </a:bodyPr>
          <a:lstStyle/>
          <a:p>
            <a:pPr>
              <a:lnSpc>
                <a:spcPct val="150000"/>
              </a:lnSpc>
              <a:buNone/>
            </a:pPr>
            <a:r>
              <a:rPr lang="en-US" sz="2400" b="1" dirty="0"/>
              <a:t>Advantages of Statistical Language Models</a:t>
            </a:r>
          </a:p>
          <a:p>
            <a:pPr>
              <a:lnSpc>
                <a:spcPct val="150000"/>
              </a:lnSpc>
              <a:buFont typeface="Arial" panose="020B0604020202020204" pitchFamily="34" charset="0"/>
              <a:buChar char="•"/>
            </a:pPr>
            <a:r>
              <a:rPr lang="en-US" sz="2400" dirty="0"/>
              <a:t>Simple to build and interpret</a:t>
            </a:r>
          </a:p>
          <a:p>
            <a:pPr>
              <a:lnSpc>
                <a:spcPct val="150000"/>
              </a:lnSpc>
              <a:buFont typeface="Arial" panose="020B0604020202020204" pitchFamily="34" charset="0"/>
              <a:buChar char="•"/>
            </a:pPr>
            <a:r>
              <a:rPr lang="en-US" sz="2400" dirty="0"/>
              <a:t>Efficient for small vocabularies</a:t>
            </a:r>
          </a:p>
          <a:p>
            <a:pPr>
              <a:lnSpc>
                <a:spcPct val="150000"/>
              </a:lnSpc>
              <a:buFont typeface="Arial" panose="020B0604020202020204" pitchFamily="34" charset="0"/>
              <a:buChar char="•"/>
            </a:pPr>
            <a:r>
              <a:rPr lang="en-US" sz="2400" dirty="0"/>
              <a:t>Effective for short-range dependencies</a:t>
            </a:r>
          </a:p>
          <a:p>
            <a:pPr>
              <a:lnSpc>
                <a:spcPct val="150000"/>
              </a:lnSpc>
              <a:buFont typeface="Arial" panose="020B0604020202020204" pitchFamily="34" charset="0"/>
              <a:buChar char="•"/>
            </a:pPr>
            <a:endParaRPr lang="en-US" sz="2400" dirty="0"/>
          </a:p>
          <a:p>
            <a:pPr>
              <a:lnSpc>
                <a:spcPct val="150000"/>
              </a:lnSpc>
              <a:buNone/>
            </a:pPr>
            <a:r>
              <a:rPr lang="en-US" sz="2400" b="1" dirty="0"/>
              <a:t>Limitations</a:t>
            </a:r>
          </a:p>
          <a:p>
            <a:pPr>
              <a:lnSpc>
                <a:spcPct val="150000"/>
              </a:lnSpc>
              <a:buFont typeface="Arial" panose="020B0604020202020204" pitchFamily="34" charset="0"/>
              <a:buChar char="•"/>
            </a:pPr>
            <a:r>
              <a:rPr lang="en-US" sz="2400" b="1" dirty="0"/>
              <a:t>Data Sparsity:</a:t>
            </a:r>
            <a:r>
              <a:rPr lang="en-US" sz="2400" dirty="0"/>
              <a:t> Cannot handle rare or unseen word combinations.</a:t>
            </a:r>
          </a:p>
          <a:p>
            <a:pPr>
              <a:lnSpc>
                <a:spcPct val="150000"/>
              </a:lnSpc>
              <a:buFont typeface="Arial" panose="020B0604020202020204" pitchFamily="34" charset="0"/>
              <a:buChar char="•"/>
            </a:pPr>
            <a:r>
              <a:rPr lang="en-US" sz="2400" b="1" dirty="0"/>
              <a:t>Limited Context:</a:t>
            </a:r>
            <a:r>
              <a:rPr lang="en-US" sz="2400" dirty="0"/>
              <a:t> N-gram models only consider a fixed number of previous words.</a:t>
            </a:r>
          </a:p>
          <a:p>
            <a:pPr>
              <a:lnSpc>
                <a:spcPct val="150000"/>
              </a:lnSpc>
              <a:buFont typeface="Arial" panose="020B0604020202020204" pitchFamily="34" charset="0"/>
              <a:buChar char="•"/>
            </a:pPr>
            <a:r>
              <a:rPr lang="en-US" sz="2400" b="1" dirty="0"/>
              <a:t>Large Models:</a:t>
            </a:r>
            <a:r>
              <a:rPr lang="en-US" sz="2400" dirty="0"/>
              <a:t> Higher-order n-grams require a lot of memory and computation.</a:t>
            </a:r>
          </a:p>
          <a:p>
            <a:pPr>
              <a:lnSpc>
                <a:spcPct val="150000"/>
              </a:lnSpc>
              <a:buFont typeface="Arial" panose="020B0604020202020204" pitchFamily="34" charset="0"/>
              <a:buChar char="•"/>
            </a:pPr>
            <a:r>
              <a:rPr lang="en-US" sz="2400" b="1" dirty="0"/>
              <a:t>Lack of Generalization:</a:t>
            </a:r>
            <a:r>
              <a:rPr lang="en-US" sz="2400" dirty="0"/>
              <a:t> Can’t capture syntactic or semantic meaning.</a:t>
            </a:r>
          </a:p>
        </p:txBody>
      </p:sp>
    </p:spTree>
    <p:extLst>
      <p:ext uri="{BB962C8B-B14F-4D97-AF65-F5344CB8AC3E}">
        <p14:creationId xmlns:p14="http://schemas.microsoft.com/office/powerpoint/2010/main" val="315385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9180" y="1222375"/>
            <a:ext cx="10438765" cy="5337810"/>
          </a:xfrm>
        </p:spPr>
        <p:txBody>
          <a:bodyPr>
            <a:normAutofit fontScale="90000" lnSpcReduction="10000"/>
          </a:bodyPr>
          <a:lstStyle/>
          <a:p>
            <a:pPr lvl="0"/>
            <a:r>
              <a:rPr lang="en-US" sz="2800" dirty="0"/>
              <a:t>Why use sequence models? </a:t>
            </a:r>
          </a:p>
          <a:p>
            <a:pPr lvl="0"/>
            <a:r>
              <a:rPr lang="en-US" sz="2800" dirty="0"/>
              <a:t>Recurrent Neural Network Model, </a:t>
            </a:r>
          </a:p>
          <a:p>
            <a:pPr lvl="0"/>
            <a:r>
              <a:rPr lang="en-US" sz="2800" dirty="0"/>
              <a:t>Notation, </a:t>
            </a:r>
          </a:p>
          <a:p>
            <a:pPr lvl="0"/>
            <a:r>
              <a:rPr lang="en-US" sz="2800" dirty="0"/>
              <a:t>Back-propagation through time (BTT), </a:t>
            </a:r>
          </a:p>
          <a:p>
            <a:pPr lvl="0"/>
            <a:r>
              <a:rPr lang="en-US" sz="2800" dirty="0"/>
              <a:t>Different types of RNNs, </a:t>
            </a:r>
          </a:p>
          <a:p>
            <a:pPr lvl="0"/>
            <a:r>
              <a:rPr lang="en-US" sz="2800" dirty="0"/>
              <a:t>Language model and sequence generation, </a:t>
            </a:r>
          </a:p>
          <a:p>
            <a:pPr lvl="0"/>
            <a:r>
              <a:rPr lang="en-US" sz="2800" dirty="0"/>
              <a:t>Sampling novel sequences, </a:t>
            </a:r>
          </a:p>
          <a:p>
            <a:pPr lvl="0"/>
            <a:r>
              <a:rPr lang="en-US" sz="2800" dirty="0"/>
              <a:t>Vanishing gradients with RNNs, </a:t>
            </a:r>
          </a:p>
          <a:p>
            <a:pPr lvl="0"/>
            <a:r>
              <a:rPr lang="en-US" sz="2800" dirty="0"/>
              <a:t>Gated Recurrent Unit (GRU), </a:t>
            </a:r>
          </a:p>
          <a:p>
            <a:pPr lvl="0"/>
            <a:r>
              <a:rPr lang="en-US" sz="2800" dirty="0"/>
              <a:t>Long Short-Term Memory (LSTM), </a:t>
            </a:r>
          </a:p>
          <a:p>
            <a:pPr lvl="0"/>
            <a:r>
              <a:rPr lang="en-US" sz="2800" dirty="0"/>
              <a:t>Bidirectional RNN, </a:t>
            </a:r>
          </a:p>
          <a:p>
            <a:pPr lvl="0"/>
            <a:r>
              <a:rPr lang="en-US" sz="2800" dirty="0"/>
              <a:t>Deep RNNs </a:t>
            </a:r>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Recurrent Neural Network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A552A-93DF-D803-5B2C-70DCB3D1D99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FE34717-00B2-3739-AAF8-B86F10C5890D}"/>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Statistical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52717283-7357-B3BD-616F-E93ED941ED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C67D40-8929-36CA-65BC-12F85D62600A}"/>
              </a:ext>
            </a:extLst>
          </p:cNvPr>
          <p:cNvSpPr txBox="1"/>
          <p:nvPr/>
        </p:nvSpPr>
        <p:spPr>
          <a:xfrm>
            <a:off x="1541253" y="982176"/>
            <a:ext cx="10409208" cy="4893647"/>
          </a:xfrm>
          <a:prstGeom prst="rect">
            <a:avLst/>
          </a:prstGeom>
          <a:noFill/>
        </p:spPr>
        <p:txBody>
          <a:bodyPr wrap="square">
            <a:spAutoFit/>
          </a:bodyPr>
          <a:lstStyle/>
          <a:p>
            <a:pPr>
              <a:buNone/>
            </a:pPr>
            <a:r>
              <a:rPr lang="en-US" sz="2400" b="1" dirty="0"/>
              <a:t>Modern Evolution</a:t>
            </a:r>
          </a:p>
          <a:p>
            <a:pPr>
              <a:buNone/>
            </a:pPr>
            <a:r>
              <a:rPr lang="en-US" sz="2400" dirty="0"/>
              <a:t>Because of the limitations of SLMs, more advanced </a:t>
            </a:r>
            <a:r>
              <a:rPr lang="en-US" sz="2400" b="1" dirty="0"/>
              <a:t>Neural Language Models</a:t>
            </a:r>
            <a:r>
              <a:rPr lang="en-US" sz="2400" dirty="0"/>
              <a:t> have emerged:</a:t>
            </a:r>
          </a:p>
          <a:p>
            <a:pPr>
              <a:buFont typeface="Arial" panose="020B0604020202020204" pitchFamily="34" charset="0"/>
              <a:buChar char="•"/>
            </a:pPr>
            <a:r>
              <a:rPr lang="en-US" sz="2400" b="1" dirty="0"/>
              <a:t>RNNs (Recurrent Neural Networks)</a:t>
            </a:r>
            <a:endParaRPr lang="en-US" sz="2400" dirty="0"/>
          </a:p>
          <a:p>
            <a:pPr>
              <a:buFont typeface="Arial" panose="020B0604020202020204" pitchFamily="34" charset="0"/>
              <a:buChar char="•"/>
            </a:pPr>
            <a:r>
              <a:rPr lang="en-US" sz="2400" b="1" dirty="0"/>
              <a:t>LSTMs and GRUs</a:t>
            </a:r>
            <a:endParaRPr lang="en-US" sz="2400" dirty="0"/>
          </a:p>
          <a:p>
            <a:pPr>
              <a:buFont typeface="Arial" panose="020B0604020202020204" pitchFamily="34" charset="0"/>
              <a:buChar char="•"/>
            </a:pPr>
            <a:r>
              <a:rPr lang="en-US" sz="2400" b="1" dirty="0"/>
              <a:t>Transformer-based models</a:t>
            </a:r>
            <a:r>
              <a:rPr lang="en-US" sz="2400" dirty="0"/>
              <a:t> (like GPT, BERT)</a:t>
            </a:r>
          </a:p>
          <a:p>
            <a:pPr>
              <a:buNone/>
            </a:pPr>
            <a:endParaRPr lang="en-US" sz="2400" b="1" dirty="0"/>
          </a:p>
          <a:p>
            <a:pPr>
              <a:buNone/>
            </a:pPr>
            <a:r>
              <a:rPr lang="en-US" sz="2400" b="1" dirty="0"/>
              <a:t>Use Cases of Statistical Language Models</a:t>
            </a:r>
          </a:p>
          <a:p>
            <a:pPr>
              <a:buFont typeface="Arial" panose="020B0604020202020204" pitchFamily="34" charset="0"/>
              <a:buChar char="•"/>
            </a:pPr>
            <a:r>
              <a:rPr lang="en-US" sz="2400" dirty="0"/>
              <a:t>Autocomplete in keyboards</a:t>
            </a:r>
          </a:p>
          <a:p>
            <a:pPr>
              <a:buFont typeface="Arial" panose="020B0604020202020204" pitchFamily="34" charset="0"/>
              <a:buChar char="•"/>
            </a:pPr>
            <a:r>
              <a:rPr lang="en-US" sz="2400" dirty="0"/>
              <a:t>Spell checkers</a:t>
            </a:r>
          </a:p>
          <a:p>
            <a:pPr>
              <a:buFont typeface="Arial" panose="020B0604020202020204" pitchFamily="34" charset="0"/>
              <a:buChar char="•"/>
            </a:pPr>
            <a:r>
              <a:rPr lang="en-US" sz="2400" dirty="0"/>
              <a:t>Speech recognition</a:t>
            </a:r>
          </a:p>
          <a:p>
            <a:pPr>
              <a:buFont typeface="Arial" panose="020B0604020202020204" pitchFamily="34" charset="0"/>
              <a:buChar char="•"/>
            </a:pPr>
            <a:r>
              <a:rPr lang="en-US" sz="2400" dirty="0"/>
              <a:t>Early machine translation systems</a:t>
            </a:r>
          </a:p>
          <a:p>
            <a:pPr>
              <a:buFont typeface="Arial" panose="020B0604020202020204" pitchFamily="34" charset="0"/>
              <a:buChar char="•"/>
            </a:pPr>
            <a:r>
              <a:rPr lang="en-US" sz="2400" dirty="0"/>
              <a:t>OCR (Optical Character Recognition)</a:t>
            </a:r>
          </a:p>
        </p:txBody>
      </p:sp>
    </p:spTree>
    <p:extLst>
      <p:ext uri="{BB962C8B-B14F-4D97-AF65-F5344CB8AC3E}">
        <p14:creationId xmlns:p14="http://schemas.microsoft.com/office/powerpoint/2010/main" val="1987979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AA7B-9C0D-7E5F-5C4D-925B03C3E35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E51F895A-7058-E3F7-FE4D-DC61B4B9B6E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Neural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90584978-C4A1-3CF5-4A3E-50D0834E3A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A616FA-C912-650A-C6D1-DDD9CCF75EE2}"/>
              </a:ext>
            </a:extLst>
          </p:cNvPr>
          <p:cNvSpPr txBox="1"/>
          <p:nvPr/>
        </p:nvSpPr>
        <p:spPr>
          <a:xfrm>
            <a:off x="1541253" y="729134"/>
            <a:ext cx="10409208" cy="668304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t>A </a:t>
            </a:r>
            <a:r>
              <a:rPr lang="en-US" sz="2400" b="1" dirty="0"/>
              <a:t>Neural Language Model</a:t>
            </a:r>
            <a:r>
              <a:rPr lang="en-US" sz="2400" dirty="0"/>
              <a:t> uses neural networks to learn the </a:t>
            </a:r>
            <a:r>
              <a:rPr lang="en-US" sz="2400" b="1" dirty="0"/>
              <a:t>probability distribution of word sequences</a:t>
            </a:r>
            <a:r>
              <a:rPr lang="en-US" sz="2400" dirty="0"/>
              <a:t>. </a:t>
            </a:r>
          </a:p>
          <a:p>
            <a:pPr marL="342900" indent="-342900" algn="just">
              <a:lnSpc>
                <a:spcPct val="150000"/>
              </a:lnSpc>
              <a:buFont typeface="Arial" panose="020B0604020202020204" pitchFamily="34" charset="0"/>
              <a:buChar char="•"/>
            </a:pPr>
            <a:r>
              <a:rPr lang="en-US" sz="2400" dirty="0"/>
              <a:t>Unlike Statistical Language Models (like n-grams), NLMs can capture </a:t>
            </a:r>
            <a:r>
              <a:rPr lang="en-US" sz="2400" b="1" dirty="0"/>
              <a:t>long-range dependencies</a:t>
            </a:r>
            <a:r>
              <a:rPr lang="en-US" sz="2400" dirty="0"/>
              <a:t>, understand </a:t>
            </a:r>
            <a:r>
              <a:rPr lang="en-US" sz="2400" b="1" dirty="0"/>
              <a:t>context</a:t>
            </a:r>
            <a:r>
              <a:rPr lang="en-US" sz="2400" dirty="0"/>
              <a:t>, and </a:t>
            </a:r>
            <a:r>
              <a:rPr lang="en-US" sz="2400" b="1" dirty="0"/>
              <a:t>generalize</a:t>
            </a:r>
            <a:r>
              <a:rPr lang="en-US" sz="2400" dirty="0"/>
              <a:t> better.</a:t>
            </a:r>
          </a:p>
          <a:p>
            <a:pPr marL="342900" indent="-342900" algn="just">
              <a:lnSpc>
                <a:spcPct val="150000"/>
              </a:lnSpc>
              <a:buFont typeface="Arial" panose="020B0604020202020204" pitchFamily="34" charset="0"/>
              <a:buChar char="•"/>
            </a:pPr>
            <a:r>
              <a:rPr lang="en-US" sz="2400" dirty="0"/>
              <a:t>Instead of relying only on word frequency, a Neural Language Model:</a:t>
            </a:r>
          </a:p>
          <a:p>
            <a:pPr marL="800100" lvl="1" indent="-342900" algn="just">
              <a:lnSpc>
                <a:spcPct val="150000"/>
              </a:lnSpc>
              <a:buFont typeface="Arial" panose="020B0604020202020204" pitchFamily="34" charset="0"/>
              <a:buChar char="•"/>
            </a:pPr>
            <a:r>
              <a:rPr lang="en-US" sz="2400" b="1" dirty="0"/>
              <a:t>Embeds words into vectors</a:t>
            </a:r>
            <a:r>
              <a:rPr lang="en-US" sz="2400" dirty="0"/>
              <a:t> (via embeddings like Word2Vec or learned weights)</a:t>
            </a:r>
          </a:p>
          <a:p>
            <a:pPr marL="800100" lvl="1" indent="-342900" algn="just">
              <a:lnSpc>
                <a:spcPct val="150000"/>
              </a:lnSpc>
              <a:buFont typeface="Arial" panose="020B0604020202020204" pitchFamily="34" charset="0"/>
              <a:buChar char="•"/>
            </a:pPr>
            <a:r>
              <a:rPr lang="en-US" sz="2400" dirty="0"/>
              <a:t>Feeds sequences of these vectors into a </a:t>
            </a:r>
            <a:r>
              <a:rPr lang="en-US" sz="2400" b="1" dirty="0"/>
              <a:t>neural network</a:t>
            </a:r>
            <a:r>
              <a:rPr lang="en-US" sz="2400" dirty="0"/>
              <a:t> (RNN, LSTM, Transformer)</a:t>
            </a:r>
          </a:p>
          <a:p>
            <a:pPr marL="800100" lvl="1" indent="-342900" algn="just">
              <a:lnSpc>
                <a:spcPct val="150000"/>
              </a:lnSpc>
              <a:buFont typeface="Arial" panose="020B0604020202020204" pitchFamily="34" charset="0"/>
              <a:buChar char="•"/>
            </a:pPr>
            <a:r>
              <a:rPr lang="en-US" sz="2400" dirty="0"/>
              <a:t>Predicts the </a:t>
            </a:r>
            <a:r>
              <a:rPr lang="en-US" sz="2400" b="1" dirty="0"/>
              <a:t>next word</a:t>
            </a:r>
            <a:r>
              <a:rPr lang="en-US" sz="2400" dirty="0"/>
              <a:t> by outputting a probability distribution over vocabulary</a:t>
            </a:r>
          </a:p>
          <a:p>
            <a:pPr algn="just">
              <a:lnSpc>
                <a:spcPct val="150000"/>
              </a:lnSpc>
            </a:pPr>
            <a:endParaRPr lang="en-US" sz="2400" dirty="0"/>
          </a:p>
        </p:txBody>
      </p:sp>
    </p:spTree>
    <p:extLst>
      <p:ext uri="{BB962C8B-B14F-4D97-AF65-F5344CB8AC3E}">
        <p14:creationId xmlns:p14="http://schemas.microsoft.com/office/powerpoint/2010/main" val="236401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87D2B-61BE-EFC2-A880-10CDAC64E99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14A2B90C-BD83-AD85-98E7-A1A82F93C41A}"/>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Type of Neural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006B4313-F085-9A36-8D5D-7D7AE892DA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F588EC-493F-AAB7-65B4-49DE50C85AFE}"/>
              </a:ext>
            </a:extLst>
          </p:cNvPr>
          <p:cNvPicPr>
            <a:picLocks noChangeAspect="1"/>
          </p:cNvPicPr>
          <p:nvPr/>
        </p:nvPicPr>
        <p:blipFill>
          <a:blip r:embed="rId3"/>
          <a:stretch>
            <a:fillRect/>
          </a:stretch>
        </p:blipFill>
        <p:spPr>
          <a:xfrm>
            <a:off x="1104181" y="820067"/>
            <a:ext cx="10691003" cy="2925684"/>
          </a:xfrm>
          <a:prstGeom prst="rect">
            <a:avLst/>
          </a:prstGeom>
        </p:spPr>
      </p:pic>
      <p:pic>
        <p:nvPicPr>
          <p:cNvPr id="10" name="Picture 9">
            <a:extLst>
              <a:ext uri="{FF2B5EF4-FFF2-40B4-BE49-F238E27FC236}">
                <a16:creationId xmlns:a16="http://schemas.microsoft.com/office/drawing/2014/main" id="{7B4BEC93-0B27-9DDC-FB49-9ABE658B80A9}"/>
              </a:ext>
            </a:extLst>
          </p:cNvPr>
          <p:cNvPicPr>
            <a:picLocks noChangeAspect="1"/>
          </p:cNvPicPr>
          <p:nvPr/>
        </p:nvPicPr>
        <p:blipFill>
          <a:blip r:embed="rId4"/>
          <a:stretch>
            <a:fillRect/>
          </a:stretch>
        </p:blipFill>
        <p:spPr>
          <a:xfrm>
            <a:off x="1045761" y="3739551"/>
            <a:ext cx="11087819" cy="3118449"/>
          </a:xfrm>
          <a:prstGeom prst="rect">
            <a:avLst/>
          </a:prstGeom>
        </p:spPr>
      </p:pic>
    </p:spTree>
    <p:extLst>
      <p:ext uri="{BB962C8B-B14F-4D97-AF65-F5344CB8AC3E}">
        <p14:creationId xmlns:p14="http://schemas.microsoft.com/office/powerpoint/2010/main" val="3393336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59D93-FDC3-7211-2B5C-8A057E5BBE21}"/>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8A52DF45-8B45-2620-9D01-DF6A51BB3659}"/>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Type of Neural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C5312659-1C46-64E1-305F-506F42E3B6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8FD4E32-DADA-6F01-8A93-1392A696D8B8}"/>
              </a:ext>
            </a:extLst>
          </p:cNvPr>
          <p:cNvPicPr>
            <a:picLocks noChangeAspect="1"/>
          </p:cNvPicPr>
          <p:nvPr/>
        </p:nvPicPr>
        <p:blipFill>
          <a:blip r:embed="rId3"/>
          <a:stretch>
            <a:fillRect/>
          </a:stretch>
        </p:blipFill>
        <p:spPr>
          <a:xfrm>
            <a:off x="1045761" y="959667"/>
            <a:ext cx="10852030" cy="2511302"/>
          </a:xfrm>
          <a:prstGeom prst="rect">
            <a:avLst/>
          </a:prstGeom>
        </p:spPr>
      </p:pic>
      <p:pic>
        <p:nvPicPr>
          <p:cNvPr id="8" name="Picture 7">
            <a:extLst>
              <a:ext uri="{FF2B5EF4-FFF2-40B4-BE49-F238E27FC236}">
                <a16:creationId xmlns:a16="http://schemas.microsoft.com/office/drawing/2014/main" id="{7616AA02-4E2C-BAAF-4364-6C062D3275D5}"/>
              </a:ext>
            </a:extLst>
          </p:cNvPr>
          <p:cNvPicPr>
            <a:picLocks noChangeAspect="1"/>
          </p:cNvPicPr>
          <p:nvPr/>
        </p:nvPicPr>
        <p:blipFill>
          <a:blip r:embed="rId4"/>
          <a:stretch>
            <a:fillRect/>
          </a:stretch>
        </p:blipFill>
        <p:spPr>
          <a:xfrm>
            <a:off x="745360" y="3910642"/>
            <a:ext cx="10560995" cy="1994585"/>
          </a:xfrm>
          <a:prstGeom prst="rect">
            <a:avLst/>
          </a:prstGeom>
        </p:spPr>
      </p:pic>
    </p:spTree>
    <p:extLst>
      <p:ext uri="{BB962C8B-B14F-4D97-AF65-F5344CB8AC3E}">
        <p14:creationId xmlns:p14="http://schemas.microsoft.com/office/powerpoint/2010/main" val="204355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30A08-C187-D207-D7DC-6A5A2DE7E2B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0B3B757-95C3-7559-5665-F2D49607DC65}"/>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Type of Neural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59BC67AC-E36D-B511-3378-D2B6091B17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BA24B5-5888-9449-9E48-613F5EA4309F}"/>
              </a:ext>
            </a:extLst>
          </p:cNvPr>
          <p:cNvPicPr>
            <a:picLocks noChangeAspect="1"/>
          </p:cNvPicPr>
          <p:nvPr/>
        </p:nvPicPr>
        <p:blipFill>
          <a:blip r:embed="rId3"/>
          <a:stretch>
            <a:fillRect/>
          </a:stretch>
        </p:blipFill>
        <p:spPr>
          <a:xfrm>
            <a:off x="1104182" y="1381096"/>
            <a:ext cx="10805634" cy="4203070"/>
          </a:xfrm>
          <a:prstGeom prst="rect">
            <a:avLst/>
          </a:prstGeom>
        </p:spPr>
      </p:pic>
    </p:spTree>
    <p:extLst>
      <p:ext uri="{BB962C8B-B14F-4D97-AF65-F5344CB8AC3E}">
        <p14:creationId xmlns:p14="http://schemas.microsoft.com/office/powerpoint/2010/main" val="1747599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44AA1-611B-593F-0579-C156CA348D1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0E1EB19-63FD-635D-6A4D-B78331ED423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Type of Neural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04DA6489-384F-1C70-C667-6171B7AAF4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8BB792-D5EB-B500-0D66-02CBFFA702AE}"/>
              </a:ext>
            </a:extLst>
          </p:cNvPr>
          <p:cNvPicPr>
            <a:picLocks noChangeAspect="1"/>
          </p:cNvPicPr>
          <p:nvPr/>
        </p:nvPicPr>
        <p:blipFill>
          <a:blip r:embed="rId3"/>
          <a:stretch>
            <a:fillRect/>
          </a:stretch>
        </p:blipFill>
        <p:spPr>
          <a:xfrm>
            <a:off x="1524000" y="1075085"/>
            <a:ext cx="8574656" cy="1897266"/>
          </a:xfrm>
          <a:prstGeom prst="rect">
            <a:avLst/>
          </a:prstGeom>
        </p:spPr>
      </p:pic>
      <p:pic>
        <p:nvPicPr>
          <p:cNvPr id="8" name="Picture 7">
            <a:extLst>
              <a:ext uri="{FF2B5EF4-FFF2-40B4-BE49-F238E27FC236}">
                <a16:creationId xmlns:a16="http://schemas.microsoft.com/office/drawing/2014/main" id="{B65AFCD5-4FE0-E6ED-F14D-EA1831BC1574}"/>
              </a:ext>
            </a:extLst>
          </p:cNvPr>
          <p:cNvPicPr>
            <a:picLocks noChangeAspect="1"/>
          </p:cNvPicPr>
          <p:nvPr/>
        </p:nvPicPr>
        <p:blipFill>
          <a:blip r:embed="rId4"/>
          <a:stretch>
            <a:fillRect/>
          </a:stretch>
        </p:blipFill>
        <p:spPr>
          <a:xfrm>
            <a:off x="1764991" y="3541052"/>
            <a:ext cx="9742098" cy="1805758"/>
          </a:xfrm>
          <a:prstGeom prst="rect">
            <a:avLst/>
          </a:prstGeom>
        </p:spPr>
      </p:pic>
    </p:spTree>
    <p:extLst>
      <p:ext uri="{BB962C8B-B14F-4D97-AF65-F5344CB8AC3E}">
        <p14:creationId xmlns:p14="http://schemas.microsoft.com/office/powerpoint/2010/main" val="185484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D16C4-AB9E-CC3F-D17A-78B53548020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338925E-0A88-4CB7-BBA2-62D6194E69A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Summary of Neural Language Models</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E26F6C95-FB79-FF70-D276-F55815064D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2F16716-F2A7-1580-0A72-C492EEF06AE0}"/>
              </a:ext>
            </a:extLst>
          </p:cNvPr>
          <p:cNvGraphicFramePr>
            <a:graphicFrameLocks noGrp="1"/>
          </p:cNvGraphicFramePr>
          <p:nvPr>
            <p:extLst>
              <p:ext uri="{D42A27DB-BD31-4B8C-83A1-F6EECF244321}">
                <p14:modId xmlns:p14="http://schemas.microsoft.com/office/powerpoint/2010/main" val="3876277208"/>
              </p:ext>
            </p:extLst>
          </p:nvPr>
        </p:nvGraphicFramePr>
        <p:xfrm>
          <a:off x="1138687" y="1104181"/>
          <a:ext cx="10364635" cy="5175850"/>
        </p:xfrm>
        <a:graphic>
          <a:graphicData uri="http://schemas.openxmlformats.org/drawingml/2006/table">
            <a:tbl>
              <a:tblPr>
                <a:tableStyleId>{BC89EF96-8CEA-46FF-86C4-4CE0E7609802}</a:tableStyleId>
              </a:tblPr>
              <a:tblGrid>
                <a:gridCol w="2603665">
                  <a:extLst>
                    <a:ext uri="{9D8B030D-6E8A-4147-A177-3AD203B41FA5}">
                      <a16:colId xmlns:a16="http://schemas.microsoft.com/office/drawing/2014/main" val="2968842392"/>
                    </a:ext>
                  </a:extLst>
                </a:gridCol>
                <a:gridCol w="2586990">
                  <a:extLst>
                    <a:ext uri="{9D8B030D-6E8A-4147-A177-3AD203B41FA5}">
                      <a16:colId xmlns:a16="http://schemas.microsoft.com/office/drawing/2014/main" val="24219687"/>
                    </a:ext>
                  </a:extLst>
                </a:gridCol>
                <a:gridCol w="2586990">
                  <a:extLst>
                    <a:ext uri="{9D8B030D-6E8A-4147-A177-3AD203B41FA5}">
                      <a16:colId xmlns:a16="http://schemas.microsoft.com/office/drawing/2014/main" val="2583853880"/>
                    </a:ext>
                  </a:extLst>
                </a:gridCol>
                <a:gridCol w="2586990">
                  <a:extLst>
                    <a:ext uri="{9D8B030D-6E8A-4147-A177-3AD203B41FA5}">
                      <a16:colId xmlns:a16="http://schemas.microsoft.com/office/drawing/2014/main" val="2439240905"/>
                    </a:ext>
                  </a:extLst>
                </a:gridCol>
              </a:tblGrid>
              <a:tr h="1035170">
                <a:tc>
                  <a:txBody>
                    <a:bodyPr/>
                    <a:lstStyle/>
                    <a:p>
                      <a:pPr algn="ctr"/>
                      <a:r>
                        <a:rPr lang="en-IN" sz="2400" b="1" dirty="0"/>
                        <a:t>Type</a:t>
                      </a:r>
                    </a:p>
                  </a:txBody>
                  <a:tcPr anchor="ctr">
                    <a:solidFill>
                      <a:schemeClr val="accent4">
                        <a:lumMod val="40000"/>
                        <a:lumOff val="60000"/>
                      </a:schemeClr>
                    </a:solidFill>
                  </a:tcPr>
                </a:tc>
                <a:tc>
                  <a:txBody>
                    <a:bodyPr/>
                    <a:lstStyle/>
                    <a:p>
                      <a:pPr algn="ctr"/>
                      <a:r>
                        <a:rPr lang="en-IN" sz="2400" b="1"/>
                        <a:t>Handles Sequence?</a:t>
                      </a:r>
                    </a:p>
                  </a:txBody>
                  <a:tcPr anchor="ctr">
                    <a:solidFill>
                      <a:schemeClr val="accent4">
                        <a:lumMod val="40000"/>
                        <a:lumOff val="60000"/>
                      </a:schemeClr>
                    </a:solidFill>
                  </a:tcPr>
                </a:tc>
                <a:tc>
                  <a:txBody>
                    <a:bodyPr/>
                    <a:lstStyle/>
                    <a:p>
                      <a:pPr algn="ctr"/>
                      <a:r>
                        <a:rPr lang="en-IN" sz="2400" b="1"/>
                        <a:t>Long-Term Dependencies</a:t>
                      </a:r>
                    </a:p>
                  </a:txBody>
                  <a:tcPr anchor="ctr">
                    <a:solidFill>
                      <a:schemeClr val="accent4">
                        <a:lumMod val="40000"/>
                        <a:lumOff val="60000"/>
                      </a:schemeClr>
                    </a:solidFill>
                  </a:tcPr>
                </a:tc>
                <a:tc>
                  <a:txBody>
                    <a:bodyPr/>
                    <a:lstStyle/>
                    <a:p>
                      <a:pPr algn="ctr"/>
                      <a:r>
                        <a:rPr lang="en-IN" sz="2400" b="1" dirty="0"/>
                        <a:t>Popular Use</a:t>
                      </a:r>
                    </a:p>
                  </a:txBody>
                  <a:tcPr anchor="ctr">
                    <a:solidFill>
                      <a:schemeClr val="accent4">
                        <a:lumMod val="40000"/>
                        <a:lumOff val="60000"/>
                      </a:schemeClr>
                    </a:solidFill>
                  </a:tcPr>
                </a:tc>
                <a:extLst>
                  <a:ext uri="{0D108BD9-81ED-4DB2-BD59-A6C34878D82A}">
                    <a16:rowId xmlns:a16="http://schemas.microsoft.com/office/drawing/2014/main" val="643587825"/>
                  </a:ext>
                </a:extLst>
              </a:tr>
              <a:tr h="1035170">
                <a:tc>
                  <a:txBody>
                    <a:bodyPr/>
                    <a:lstStyle/>
                    <a:p>
                      <a:pPr algn="ctr"/>
                      <a:r>
                        <a:rPr lang="en-IN" sz="2400"/>
                        <a:t>Feedforward NN</a:t>
                      </a:r>
                    </a:p>
                  </a:txBody>
                  <a:tcPr anchor="ctr"/>
                </a:tc>
                <a:tc>
                  <a:txBody>
                    <a:bodyPr/>
                    <a:lstStyle/>
                    <a:p>
                      <a:pPr algn="ctr"/>
                      <a:r>
                        <a:rPr lang="en-IN" sz="2400"/>
                        <a:t>❌</a:t>
                      </a:r>
                    </a:p>
                  </a:txBody>
                  <a:tcPr anchor="ctr"/>
                </a:tc>
                <a:tc>
                  <a:txBody>
                    <a:bodyPr/>
                    <a:lstStyle/>
                    <a:p>
                      <a:pPr algn="ctr"/>
                      <a:r>
                        <a:rPr lang="en-IN" sz="2400"/>
                        <a:t>❌</a:t>
                      </a:r>
                    </a:p>
                  </a:txBody>
                  <a:tcPr anchor="ctr"/>
                </a:tc>
                <a:tc>
                  <a:txBody>
                    <a:bodyPr/>
                    <a:lstStyle/>
                    <a:p>
                      <a:pPr algn="ctr"/>
                      <a:r>
                        <a:rPr lang="en-IN" sz="2400"/>
                        <a:t>Basic language modeling</a:t>
                      </a:r>
                    </a:p>
                  </a:txBody>
                  <a:tcPr anchor="ctr"/>
                </a:tc>
                <a:extLst>
                  <a:ext uri="{0D108BD9-81ED-4DB2-BD59-A6C34878D82A}">
                    <a16:rowId xmlns:a16="http://schemas.microsoft.com/office/drawing/2014/main" val="1280033849"/>
                  </a:ext>
                </a:extLst>
              </a:tr>
              <a:tr h="1035170">
                <a:tc>
                  <a:txBody>
                    <a:bodyPr/>
                    <a:lstStyle/>
                    <a:p>
                      <a:pPr algn="ctr"/>
                      <a:r>
                        <a:rPr lang="en-IN" sz="2400"/>
                        <a:t>RNN</a:t>
                      </a:r>
                    </a:p>
                  </a:txBody>
                  <a:tcPr anchor="ctr"/>
                </a:tc>
                <a:tc>
                  <a:txBody>
                    <a:bodyPr/>
                    <a:lstStyle/>
                    <a:p>
                      <a:pPr algn="ctr"/>
                      <a:r>
                        <a:rPr lang="en-IN" sz="2400"/>
                        <a:t>✅</a:t>
                      </a:r>
                    </a:p>
                  </a:txBody>
                  <a:tcPr anchor="ctr"/>
                </a:tc>
                <a:tc>
                  <a:txBody>
                    <a:bodyPr/>
                    <a:lstStyle/>
                    <a:p>
                      <a:pPr algn="ctr"/>
                      <a:r>
                        <a:rPr lang="en-IN" sz="2400"/>
                        <a:t>❌ (vanishing gradient)</a:t>
                      </a:r>
                    </a:p>
                  </a:txBody>
                  <a:tcPr anchor="ctr"/>
                </a:tc>
                <a:tc>
                  <a:txBody>
                    <a:bodyPr/>
                    <a:lstStyle/>
                    <a:p>
                      <a:pPr algn="ctr"/>
                      <a:r>
                        <a:rPr lang="en-IN" sz="2400"/>
                        <a:t>Basic sequence modeling</a:t>
                      </a:r>
                    </a:p>
                  </a:txBody>
                  <a:tcPr anchor="ctr"/>
                </a:tc>
                <a:extLst>
                  <a:ext uri="{0D108BD9-81ED-4DB2-BD59-A6C34878D82A}">
                    <a16:rowId xmlns:a16="http://schemas.microsoft.com/office/drawing/2014/main" val="3405612379"/>
                  </a:ext>
                </a:extLst>
              </a:tr>
              <a:tr h="1035170">
                <a:tc>
                  <a:txBody>
                    <a:bodyPr/>
                    <a:lstStyle/>
                    <a:p>
                      <a:pPr algn="ctr"/>
                      <a:r>
                        <a:rPr lang="en-IN" sz="2400"/>
                        <a:t>LSTM / GRU</a:t>
                      </a:r>
                    </a:p>
                  </a:txBody>
                  <a:tcPr anchor="ctr"/>
                </a:tc>
                <a:tc>
                  <a:txBody>
                    <a:bodyPr/>
                    <a:lstStyle/>
                    <a:p>
                      <a:pPr algn="ctr"/>
                      <a:r>
                        <a:rPr lang="en-IN" sz="2400"/>
                        <a:t>✅</a:t>
                      </a:r>
                    </a:p>
                  </a:txBody>
                  <a:tcPr anchor="ctr"/>
                </a:tc>
                <a:tc>
                  <a:txBody>
                    <a:bodyPr/>
                    <a:lstStyle/>
                    <a:p>
                      <a:pPr algn="ctr"/>
                      <a:r>
                        <a:rPr lang="en-IN" sz="2400"/>
                        <a:t>✅</a:t>
                      </a:r>
                    </a:p>
                  </a:txBody>
                  <a:tcPr anchor="ctr"/>
                </a:tc>
                <a:tc>
                  <a:txBody>
                    <a:bodyPr/>
                    <a:lstStyle/>
                    <a:p>
                      <a:pPr algn="ctr"/>
                      <a:r>
                        <a:rPr lang="en-IN" sz="2400"/>
                        <a:t>Chatbots, translation</a:t>
                      </a:r>
                    </a:p>
                  </a:txBody>
                  <a:tcPr anchor="ctr"/>
                </a:tc>
                <a:extLst>
                  <a:ext uri="{0D108BD9-81ED-4DB2-BD59-A6C34878D82A}">
                    <a16:rowId xmlns:a16="http://schemas.microsoft.com/office/drawing/2014/main" val="2499836659"/>
                  </a:ext>
                </a:extLst>
              </a:tr>
              <a:tr h="1035170">
                <a:tc>
                  <a:txBody>
                    <a:bodyPr/>
                    <a:lstStyle/>
                    <a:p>
                      <a:pPr algn="ctr"/>
                      <a:r>
                        <a:rPr lang="en-IN" sz="2400"/>
                        <a:t>Transformers (e.g., GPT)</a:t>
                      </a:r>
                    </a:p>
                  </a:txBody>
                  <a:tcPr anchor="ctr"/>
                </a:tc>
                <a:tc>
                  <a:txBody>
                    <a:bodyPr/>
                    <a:lstStyle/>
                    <a:p>
                      <a:pPr algn="ctr"/>
                      <a:r>
                        <a:rPr lang="en-IN" sz="2400"/>
                        <a:t>✅ (self-attention)</a:t>
                      </a:r>
                    </a:p>
                  </a:txBody>
                  <a:tcPr anchor="ctr"/>
                </a:tc>
                <a:tc>
                  <a:txBody>
                    <a:bodyPr/>
                    <a:lstStyle/>
                    <a:p>
                      <a:pPr algn="ctr"/>
                      <a:r>
                        <a:rPr lang="en-IN" sz="2400"/>
                        <a:t>✅ (very well)</a:t>
                      </a:r>
                    </a:p>
                  </a:txBody>
                  <a:tcPr anchor="ctr"/>
                </a:tc>
                <a:tc>
                  <a:txBody>
                    <a:bodyPr/>
                    <a:lstStyle/>
                    <a:p>
                      <a:pPr algn="ctr"/>
                      <a:r>
                        <a:rPr lang="en-IN" sz="2400" dirty="0"/>
                        <a:t>Modern NLP tasks</a:t>
                      </a:r>
                    </a:p>
                  </a:txBody>
                  <a:tcPr anchor="ctr"/>
                </a:tc>
                <a:extLst>
                  <a:ext uri="{0D108BD9-81ED-4DB2-BD59-A6C34878D82A}">
                    <a16:rowId xmlns:a16="http://schemas.microsoft.com/office/drawing/2014/main" val="1609287201"/>
                  </a:ext>
                </a:extLst>
              </a:tr>
            </a:tbl>
          </a:graphicData>
        </a:graphic>
      </p:graphicFrame>
    </p:spTree>
    <p:extLst>
      <p:ext uri="{BB962C8B-B14F-4D97-AF65-F5344CB8AC3E}">
        <p14:creationId xmlns:p14="http://schemas.microsoft.com/office/powerpoint/2010/main" val="1075340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E827F-2CED-3980-3051-CF3463FA74E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E042B163-0D04-0E66-59A3-AD50359AD19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Neural Language Model</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3EC516B4-9412-3DBE-49FD-4194FAAAA8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E996ED-1E52-152B-A900-01C32FCF7594}"/>
              </a:ext>
            </a:extLst>
          </p:cNvPr>
          <p:cNvSpPr txBox="1"/>
          <p:nvPr/>
        </p:nvSpPr>
        <p:spPr>
          <a:xfrm>
            <a:off x="1541253" y="729134"/>
            <a:ext cx="10409208" cy="5575052"/>
          </a:xfrm>
          <a:prstGeom prst="rect">
            <a:avLst/>
          </a:prstGeom>
          <a:noFill/>
        </p:spPr>
        <p:txBody>
          <a:bodyPr wrap="square">
            <a:spAutoFit/>
          </a:bodyPr>
          <a:lstStyle/>
          <a:p>
            <a:pPr>
              <a:lnSpc>
                <a:spcPct val="150000"/>
              </a:lnSpc>
              <a:buNone/>
            </a:pPr>
            <a:r>
              <a:rPr lang="en-US" sz="2400" b="1" dirty="0"/>
              <a:t>Advantages of Neural Language Models</a:t>
            </a:r>
          </a:p>
          <a:p>
            <a:pPr>
              <a:lnSpc>
                <a:spcPct val="150000"/>
              </a:lnSpc>
              <a:buFont typeface="Arial" panose="020B0604020202020204" pitchFamily="34" charset="0"/>
              <a:buChar char="•"/>
            </a:pPr>
            <a:r>
              <a:rPr lang="en-US" sz="2400" dirty="0"/>
              <a:t>Handle long-range context better than n-grams</a:t>
            </a:r>
          </a:p>
          <a:p>
            <a:pPr>
              <a:lnSpc>
                <a:spcPct val="150000"/>
              </a:lnSpc>
              <a:buFont typeface="Arial" panose="020B0604020202020204" pitchFamily="34" charset="0"/>
              <a:buChar char="•"/>
            </a:pPr>
            <a:r>
              <a:rPr lang="en-US" sz="2400" dirty="0"/>
              <a:t>Use word embeddings for better semantic understanding</a:t>
            </a:r>
          </a:p>
          <a:p>
            <a:pPr>
              <a:lnSpc>
                <a:spcPct val="150000"/>
              </a:lnSpc>
              <a:buFont typeface="Arial" panose="020B0604020202020204" pitchFamily="34" charset="0"/>
              <a:buChar char="•"/>
            </a:pPr>
            <a:r>
              <a:rPr lang="en-US" sz="2400" dirty="0"/>
              <a:t>More accurate and generalizable</a:t>
            </a:r>
          </a:p>
          <a:p>
            <a:pPr>
              <a:lnSpc>
                <a:spcPct val="150000"/>
              </a:lnSpc>
              <a:buNone/>
            </a:pPr>
            <a:r>
              <a:rPr lang="en-US" sz="2400" b="1" dirty="0"/>
              <a:t>Applications</a:t>
            </a:r>
          </a:p>
          <a:p>
            <a:pPr>
              <a:lnSpc>
                <a:spcPct val="150000"/>
              </a:lnSpc>
              <a:buFont typeface="Arial" panose="020B0604020202020204" pitchFamily="34" charset="0"/>
              <a:buChar char="•"/>
            </a:pPr>
            <a:r>
              <a:rPr lang="en-US" sz="2400" dirty="0"/>
              <a:t>Chatbots (like ChatGPT)</a:t>
            </a:r>
          </a:p>
          <a:p>
            <a:pPr>
              <a:lnSpc>
                <a:spcPct val="150000"/>
              </a:lnSpc>
              <a:buFont typeface="Arial" panose="020B0604020202020204" pitchFamily="34" charset="0"/>
              <a:buChar char="•"/>
            </a:pPr>
            <a:r>
              <a:rPr lang="en-US" sz="2400" dirty="0"/>
              <a:t>Text generation (e.g., story writing)</a:t>
            </a:r>
          </a:p>
          <a:p>
            <a:pPr>
              <a:lnSpc>
                <a:spcPct val="150000"/>
              </a:lnSpc>
              <a:buFont typeface="Arial" panose="020B0604020202020204" pitchFamily="34" charset="0"/>
              <a:buChar char="•"/>
            </a:pPr>
            <a:r>
              <a:rPr lang="en-US" sz="2400" dirty="0"/>
              <a:t>Machine translation</a:t>
            </a:r>
          </a:p>
          <a:p>
            <a:pPr>
              <a:lnSpc>
                <a:spcPct val="150000"/>
              </a:lnSpc>
              <a:buFont typeface="Arial" panose="020B0604020202020204" pitchFamily="34" charset="0"/>
              <a:buChar char="•"/>
            </a:pPr>
            <a:r>
              <a:rPr lang="en-US" sz="2400" dirty="0"/>
              <a:t>Sentiment analysis</a:t>
            </a:r>
          </a:p>
          <a:p>
            <a:pPr>
              <a:lnSpc>
                <a:spcPct val="150000"/>
              </a:lnSpc>
              <a:buFont typeface="Arial" panose="020B0604020202020204" pitchFamily="34" charset="0"/>
              <a:buChar char="•"/>
            </a:pPr>
            <a:r>
              <a:rPr lang="en-US" sz="2400" dirty="0"/>
              <a:t>Question answering</a:t>
            </a:r>
          </a:p>
        </p:txBody>
      </p:sp>
    </p:spTree>
    <p:extLst>
      <p:ext uri="{BB962C8B-B14F-4D97-AF65-F5344CB8AC3E}">
        <p14:creationId xmlns:p14="http://schemas.microsoft.com/office/powerpoint/2010/main" val="2572501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AF027-302A-35D4-1442-D0CF8A64D6C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174CF3D-8B03-7164-F86B-CB227F0B79C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Sampling Novel Sequences</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79455D29-3E08-62D7-4CBE-30349FE878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B85961-0C3C-3AC3-C4A1-BC1F5BDD661C}"/>
              </a:ext>
            </a:extLst>
          </p:cNvPr>
          <p:cNvSpPr txBox="1"/>
          <p:nvPr/>
        </p:nvSpPr>
        <p:spPr>
          <a:xfrm>
            <a:off x="1541253" y="729134"/>
            <a:ext cx="10409208" cy="3913059"/>
          </a:xfrm>
          <a:prstGeom prst="rect">
            <a:avLst/>
          </a:prstGeom>
          <a:noFill/>
        </p:spPr>
        <p:txBody>
          <a:bodyPr wrap="square">
            <a:spAutoFit/>
          </a:bodyPr>
          <a:lstStyle/>
          <a:p>
            <a:pPr>
              <a:lnSpc>
                <a:spcPct val="150000"/>
              </a:lnSpc>
              <a:buNone/>
            </a:pPr>
            <a:r>
              <a:rPr lang="en-US" sz="2400" b="1" dirty="0"/>
              <a:t>Sample Novel Sequencing</a:t>
            </a:r>
            <a:r>
              <a:rPr lang="en-US" sz="2400" dirty="0"/>
              <a:t> can refer to the task of </a:t>
            </a:r>
            <a:r>
              <a:rPr lang="en-US" sz="2400" b="1" dirty="0"/>
              <a:t>generating or processing sequences of novel (previously unseen) text</a:t>
            </a:r>
            <a:r>
              <a:rPr lang="en-US" sz="2400" dirty="0"/>
              <a:t> or </a:t>
            </a:r>
            <a:r>
              <a:rPr lang="en-US" sz="2400" b="1" dirty="0"/>
              <a:t>handling new input sequences</a:t>
            </a:r>
            <a:r>
              <a:rPr lang="en-US" sz="2400" dirty="0"/>
              <a:t> that differ from those encountered during training.</a:t>
            </a:r>
          </a:p>
          <a:p>
            <a:pPr>
              <a:lnSpc>
                <a:spcPct val="150000"/>
              </a:lnSpc>
            </a:pPr>
            <a:r>
              <a:rPr lang="en-US" sz="2400" b="1" dirty="0"/>
              <a:t>Sample Novel Sequencing</a:t>
            </a:r>
            <a:r>
              <a:rPr lang="en-US" sz="2400" dirty="0"/>
              <a:t> in NLP typically means generating or analyzing text sequences that are </a:t>
            </a:r>
            <a:r>
              <a:rPr lang="en-US" sz="2400" b="1" dirty="0"/>
              <a:t>novel</a:t>
            </a:r>
            <a:r>
              <a:rPr lang="en-US" sz="2400" dirty="0"/>
              <a:t>, i.e., </a:t>
            </a:r>
            <a:r>
              <a:rPr lang="en-US" sz="2400" b="1" dirty="0"/>
              <a:t>not present in the training data</a:t>
            </a:r>
            <a:r>
              <a:rPr lang="en-US" sz="2400" dirty="0"/>
              <a:t>, using language models or sequence prediction algorithms.</a:t>
            </a:r>
          </a:p>
          <a:p>
            <a:pPr>
              <a:lnSpc>
                <a:spcPct val="150000"/>
              </a:lnSpc>
              <a:buNone/>
            </a:pPr>
            <a:endParaRPr lang="en-US" sz="2400" dirty="0"/>
          </a:p>
        </p:txBody>
      </p:sp>
    </p:spTree>
    <p:extLst>
      <p:ext uri="{BB962C8B-B14F-4D97-AF65-F5344CB8AC3E}">
        <p14:creationId xmlns:p14="http://schemas.microsoft.com/office/powerpoint/2010/main" val="2929809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A44BD-FFF3-B117-2080-C1C6AA18CB25}"/>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DB703C13-3108-58E0-662A-587E4E1E35E5}"/>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Sampling Novel Sequences</a:t>
            </a:r>
            <a:endParaRPr lang="en-US" sz="3600" b="1" i="0" dirty="0">
              <a:solidFill>
                <a:schemeClr val="bg1"/>
              </a:solidFill>
              <a:effectLst/>
              <a:latin typeface="Source Sans Pro" panose="020B0503030403020204" pitchFamily="34" charset="0"/>
            </a:endParaRPr>
          </a:p>
        </p:txBody>
      </p:sp>
      <p:pic>
        <p:nvPicPr>
          <p:cNvPr id="2" name="Picture 2" descr="Home">
            <a:extLst>
              <a:ext uri="{FF2B5EF4-FFF2-40B4-BE49-F238E27FC236}">
                <a16:creationId xmlns:a16="http://schemas.microsoft.com/office/drawing/2014/main" id="{D23C1FEC-7A5F-FA76-2350-B8ABB04CFA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A3271F-8E42-E1CA-5F40-4865DF07A797}"/>
              </a:ext>
            </a:extLst>
          </p:cNvPr>
          <p:cNvSpPr txBox="1"/>
          <p:nvPr/>
        </p:nvSpPr>
        <p:spPr>
          <a:xfrm>
            <a:off x="1541253" y="729134"/>
            <a:ext cx="10409208" cy="668304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t>Sample Novel Sequencing</a:t>
            </a:r>
            <a:r>
              <a:rPr lang="en-US" sz="2400" dirty="0"/>
              <a:t> can refer to the task of </a:t>
            </a:r>
            <a:r>
              <a:rPr lang="en-US" sz="2400" b="1" dirty="0"/>
              <a:t>generating or processing sequences of novel (previously unseen) text</a:t>
            </a:r>
            <a:r>
              <a:rPr lang="en-US" sz="2400" dirty="0"/>
              <a:t> or </a:t>
            </a:r>
            <a:r>
              <a:rPr lang="en-US" sz="2400" b="1" dirty="0"/>
              <a:t>handling new input sequences</a:t>
            </a:r>
            <a:r>
              <a:rPr lang="en-US" sz="2400" dirty="0"/>
              <a:t> that differ from those encountered during training.</a:t>
            </a:r>
          </a:p>
          <a:p>
            <a:pPr marL="342900" indent="-342900">
              <a:lnSpc>
                <a:spcPct val="150000"/>
              </a:lnSpc>
              <a:buFont typeface="Arial" panose="020B0604020202020204" pitchFamily="34" charset="0"/>
              <a:buChar char="•"/>
            </a:pPr>
            <a:r>
              <a:rPr lang="en-US" sz="2400" b="1" dirty="0"/>
              <a:t>Sample Novel Sequencing</a:t>
            </a:r>
            <a:r>
              <a:rPr lang="en-US" sz="2400" dirty="0"/>
              <a:t> in NLP typically means generating or analyzing text sequences that are </a:t>
            </a:r>
            <a:r>
              <a:rPr lang="en-US" sz="2400" b="1" dirty="0"/>
              <a:t>novel</a:t>
            </a:r>
            <a:r>
              <a:rPr lang="en-US" sz="2400" dirty="0"/>
              <a:t>, i.e., </a:t>
            </a:r>
            <a:r>
              <a:rPr lang="en-US" sz="2400" b="1" dirty="0"/>
              <a:t>not present in the training data</a:t>
            </a:r>
            <a:r>
              <a:rPr lang="en-US" sz="2400" dirty="0"/>
              <a:t>, using language models or sequence prediction algorithms.</a:t>
            </a:r>
          </a:p>
          <a:p>
            <a:pPr marL="342900" indent="-342900">
              <a:lnSpc>
                <a:spcPct val="150000"/>
              </a:lnSpc>
              <a:buFont typeface="Arial" panose="020B0604020202020204" pitchFamily="34" charset="0"/>
              <a:buChar char="•"/>
            </a:pPr>
            <a:r>
              <a:rPr lang="en-US" sz="2400" b="1" dirty="0"/>
              <a:t>Sampling Novel Sequences</a:t>
            </a:r>
            <a:r>
              <a:rPr lang="en-US" sz="2400" dirty="0"/>
              <a:t> is a common technique used in </a:t>
            </a:r>
            <a:r>
              <a:rPr lang="en-US" sz="2400" b="1" dirty="0"/>
              <a:t>generative models</a:t>
            </a:r>
            <a:r>
              <a:rPr lang="en-US" sz="2400" dirty="0"/>
              <a:t> such as </a:t>
            </a:r>
            <a:r>
              <a:rPr lang="en-US" sz="2400" b="1" dirty="0"/>
              <a:t>Recurrent Neural Networks (RNNs)</a:t>
            </a:r>
            <a:r>
              <a:rPr lang="en-US" sz="2400" dirty="0"/>
              <a:t>, </a:t>
            </a:r>
            <a:r>
              <a:rPr lang="en-US" sz="2400" b="1" dirty="0"/>
              <a:t>Transformers</a:t>
            </a:r>
            <a:r>
              <a:rPr lang="en-US" sz="2400" dirty="0"/>
              <a:t>, </a:t>
            </a:r>
            <a:r>
              <a:rPr lang="en-US" sz="2400" b="1" dirty="0"/>
              <a:t>GANs</a:t>
            </a:r>
            <a:r>
              <a:rPr lang="en-US" sz="2400" dirty="0"/>
              <a:t>, and </a:t>
            </a:r>
            <a:r>
              <a:rPr lang="en-US" sz="2400" b="1" dirty="0"/>
              <a:t>VAEs</a:t>
            </a:r>
            <a:r>
              <a:rPr lang="en-US" sz="2400" dirty="0"/>
              <a:t>, where the model generates </a:t>
            </a:r>
            <a:r>
              <a:rPr lang="en-US" sz="2400" b="1" dirty="0"/>
              <a:t>new data</a:t>
            </a:r>
            <a:r>
              <a:rPr lang="en-US" sz="2400" dirty="0"/>
              <a:t> (sequences) that were not explicitly present in the training set but follow the learned distribution.</a:t>
            </a:r>
          </a:p>
          <a:p>
            <a:pPr marL="342900" indent="-342900">
              <a:lnSpc>
                <a:spcPct val="150000"/>
              </a:lnSpc>
              <a:buFont typeface="Arial" panose="020B0604020202020204" pitchFamily="34" charset="0"/>
              <a:buChar char="•"/>
            </a:pPr>
            <a:endParaRPr lang="en-US" sz="2400" dirty="0"/>
          </a:p>
          <a:p>
            <a:pPr marL="342900" indent="-342900">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373490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6F3F2-BC7F-57FD-E311-868B41D339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179B4D-C2FB-E7DC-B36F-35B2A20C9E60}"/>
              </a:ext>
            </a:extLst>
          </p:cNvPr>
          <p:cNvSpPr>
            <a:spLocks noGrp="1"/>
          </p:cNvSpPr>
          <p:nvPr>
            <p:ph idx="1"/>
          </p:nvPr>
        </p:nvSpPr>
        <p:spPr>
          <a:xfrm>
            <a:off x="1059180" y="1222375"/>
            <a:ext cx="10438765" cy="5337810"/>
          </a:xfrm>
        </p:spPr>
        <p:txBody>
          <a:bodyPr>
            <a:normAutofit fontScale="97500"/>
          </a:bodyPr>
          <a:lstStyle/>
          <a:p>
            <a:pPr algn="just" fontAlgn="base"/>
            <a:r>
              <a:rPr lang="en-US" sz="2500" b="0" i="0" dirty="0">
                <a:solidFill>
                  <a:srgbClr val="222222"/>
                </a:solidFill>
                <a:effectLst/>
                <a:latin typeface="Source Sans Pro" panose="020F0502020204030204" pitchFamily="34" charset="0"/>
              </a:rPr>
              <a:t>Sequence Models have been motivated by the analysis of sequential data such text sentences, time-series and other discrete sequences data. </a:t>
            </a:r>
          </a:p>
          <a:p>
            <a:pPr algn="just" fontAlgn="base"/>
            <a:r>
              <a:rPr lang="en-US" sz="2500" b="0" i="0" dirty="0">
                <a:solidFill>
                  <a:srgbClr val="222222"/>
                </a:solidFill>
                <a:effectLst/>
                <a:latin typeface="Source Sans Pro" panose="020F0502020204030204" pitchFamily="34" charset="0"/>
              </a:rPr>
              <a:t>These models are especially designed to handle sequential information while Convolutional Neural Network are more adapted for process spatial information.</a:t>
            </a:r>
          </a:p>
          <a:p>
            <a:pPr algn="just" fontAlgn="base"/>
            <a:r>
              <a:rPr lang="en-US" sz="2500" b="0" i="0" dirty="0">
                <a:solidFill>
                  <a:srgbClr val="222222"/>
                </a:solidFill>
                <a:effectLst/>
                <a:latin typeface="Source Sans Pro" panose="020F0502020204030204" pitchFamily="34" charset="0"/>
              </a:rPr>
              <a:t>The key point for sequence models is that the data we are processing are not anymore independently and identically distributed (</a:t>
            </a:r>
            <a:r>
              <a:rPr lang="en-US" sz="2500" b="0" i="0" dirty="0" err="1">
                <a:solidFill>
                  <a:srgbClr val="222222"/>
                </a:solidFill>
                <a:effectLst/>
                <a:latin typeface="Source Sans Pro" panose="020F0502020204030204" pitchFamily="34" charset="0"/>
              </a:rPr>
              <a:t>i.i.d.</a:t>
            </a:r>
            <a:r>
              <a:rPr lang="en-US" sz="2500" b="0" i="0" dirty="0">
                <a:solidFill>
                  <a:srgbClr val="222222"/>
                </a:solidFill>
                <a:effectLst/>
                <a:latin typeface="Source Sans Pro" panose="020F0502020204030204" pitchFamily="34" charset="0"/>
              </a:rPr>
              <a:t>) samples and the data carry some dependency due to the sequential order of the data.</a:t>
            </a:r>
          </a:p>
          <a:p>
            <a:pPr algn="just" fontAlgn="base"/>
            <a:r>
              <a:rPr lang="en-US" sz="2500" b="1" i="0" dirty="0">
                <a:solidFill>
                  <a:srgbClr val="222222"/>
                </a:solidFill>
                <a:effectLst/>
                <a:latin typeface="Source Sans Pro" panose="020F0502020204030204" pitchFamily="34" charset="0"/>
              </a:rPr>
              <a:t>Sequence Models</a:t>
            </a:r>
            <a:r>
              <a:rPr lang="en-US" sz="2500" b="0" i="0" dirty="0">
                <a:solidFill>
                  <a:srgbClr val="222222"/>
                </a:solidFill>
                <a:effectLst/>
                <a:latin typeface="Source Sans Pro" panose="020F0502020204030204" pitchFamily="34" charset="0"/>
              </a:rPr>
              <a:t> is very popular for speech recognition, voice recognition, time series prediction, and natural language processing.</a:t>
            </a:r>
          </a:p>
          <a:p>
            <a:pPr lvl="0"/>
            <a:endParaRPr lang="en-US" sz="2800" dirty="0"/>
          </a:p>
        </p:txBody>
      </p:sp>
      <p:sp>
        <p:nvSpPr>
          <p:cNvPr id="5" name="Rectangles 4">
            <a:extLst>
              <a:ext uri="{FF2B5EF4-FFF2-40B4-BE49-F238E27FC236}">
                <a16:creationId xmlns:a16="http://schemas.microsoft.com/office/drawing/2014/main" id="{9FA609ED-C2B4-59C0-D941-B440AB21E10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S</a:t>
            </a:r>
            <a:r>
              <a:rPr lang="en-US" sz="3200" dirty="0"/>
              <a:t>equence Models</a:t>
            </a:r>
            <a:endParaRPr lang="en-US" sz="3200" b="1" dirty="0"/>
          </a:p>
        </p:txBody>
      </p:sp>
      <p:pic>
        <p:nvPicPr>
          <p:cNvPr id="2" name="Picture 2" descr="Home">
            <a:extLst>
              <a:ext uri="{FF2B5EF4-FFF2-40B4-BE49-F238E27FC236}">
                <a16:creationId xmlns:a16="http://schemas.microsoft.com/office/drawing/2014/main" id="{4412E12A-476D-30A6-D032-7631EE8A6F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405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88C58-6EE2-1519-EF69-56EFB50E2DDF}"/>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2353FE3F-6246-A75C-055A-1FE97955BE39}"/>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3600" b="1" dirty="0"/>
              <a:t>Sampling Novel Sequences in Text Generation</a:t>
            </a:r>
          </a:p>
        </p:txBody>
      </p:sp>
      <p:pic>
        <p:nvPicPr>
          <p:cNvPr id="2" name="Picture 2" descr="Home">
            <a:extLst>
              <a:ext uri="{FF2B5EF4-FFF2-40B4-BE49-F238E27FC236}">
                <a16:creationId xmlns:a16="http://schemas.microsoft.com/office/drawing/2014/main" id="{FD981A45-4CE9-CB8C-B1E5-DD0AB2EF9D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08CBBB-FC73-075A-BE86-52C1A827DE57}"/>
              </a:ext>
            </a:extLst>
          </p:cNvPr>
          <p:cNvSpPr txBox="1"/>
          <p:nvPr/>
        </p:nvSpPr>
        <p:spPr>
          <a:xfrm>
            <a:off x="1598762" y="1045436"/>
            <a:ext cx="10409208" cy="1697068"/>
          </a:xfrm>
          <a:prstGeom prst="rect">
            <a:avLst/>
          </a:prstGeom>
          <a:noFill/>
        </p:spPr>
        <p:txBody>
          <a:bodyPr wrap="square">
            <a:spAutoFit/>
          </a:bodyPr>
          <a:lstStyle/>
          <a:p>
            <a:pPr>
              <a:buNone/>
            </a:pPr>
            <a:r>
              <a:rPr lang="en-US" sz="2400" b="1" dirty="0"/>
              <a:t>Model</a:t>
            </a:r>
            <a:r>
              <a:rPr lang="en-US" sz="2400" dirty="0"/>
              <a:t>: Trained Transformer or LSTM model on a corpus of English sentences.</a:t>
            </a:r>
          </a:p>
          <a:p>
            <a:r>
              <a:rPr lang="en-US" sz="2400" b="1" dirty="0"/>
              <a:t>Sampling Method</a:t>
            </a:r>
            <a:r>
              <a:rPr lang="en-US" sz="2400" dirty="0"/>
              <a:t>: Temperature sampling or top-k sampling from the output distribution at each time step.</a:t>
            </a:r>
          </a:p>
          <a:p>
            <a:pPr marL="342900" indent="-342900">
              <a:lnSpc>
                <a:spcPct val="150000"/>
              </a:lnSpc>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28CFBA4A-8F0E-4C61-A5A3-47F09482779D}"/>
              </a:ext>
            </a:extLst>
          </p:cNvPr>
          <p:cNvPicPr>
            <a:picLocks noChangeAspect="1"/>
          </p:cNvPicPr>
          <p:nvPr/>
        </p:nvPicPr>
        <p:blipFill>
          <a:blip r:embed="rId3"/>
          <a:stretch>
            <a:fillRect/>
          </a:stretch>
        </p:blipFill>
        <p:spPr>
          <a:xfrm>
            <a:off x="2150852" y="2219738"/>
            <a:ext cx="8143336" cy="4519551"/>
          </a:xfrm>
          <a:prstGeom prst="rect">
            <a:avLst/>
          </a:prstGeom>
        </p:spPr>
      </p:pic>
    </p:spTree>
    <p:extLst>
      <p:ext uri="{BB962C8B-B14F-4D97-AF65-F5344CB8AC3E}">
        <p14:creationId xmlns:p14="http://schemas.microsoft.com/office/powerpoint/2010/main" val="3197390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0BEF8-F03A-7B7A-6FC7-CA86B0CF8C8B}"/>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7EEB4CAB-DBBF-0B50-31D8-D4412E79143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2800" b="1"/>
              <a:t>Example in Biology (e.g., Protein Design using GANs or VAEs)</a:t>
            </a:r>
            <a:endParaRPr lang="en-US" sz="2800" b="1" dirty="0"/>
          </a:p>
        </p:txBody>
      </p:sp>
      <p:pic>
        <p:nvPicPr>
          <p:cNvPr id="2" name="Picture 2" descr="Home">
            <a:extLst>
              <a:ext uri="{FF2B5EF4-FFF2-40B4-BE49-F238E27FC236}">
                <a16:creationId xmlns:a16="http://schemas.microsoft.com/office/drawing/2014/main" id="{838A8ABA-1B55-DAEE-4CBE-3D07DAF3F0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ED612E7-49FC-5139-D5DD-DA11A8C4EAB0}"/>
              </a:ext>
            </a:extLst>
          </p:cNvPr>
          <p:cNvSpPr txBox="1"/>
          <p:nvPr/>
        </p:nvSpPr>
        <p:spPr>
          <a:xfrm>
            <a:off x="1598762" y="1045436"/>
            <a:ext cx="10409208" cy="1697068"/>
          </a:xfrm>
          <a:prstGeom prst="rect">
            <a:avLst/>
          </a:prstGeom>
          <a:noFill/>
        </p:spPr>
        <p:txBody>
          <a:bodyPr wrap="square">
            <a:spAutoFit/>
          </a:bodyPr>
          <a:lstStyle/>
          <a:p>
            <a:pPr>
              <a:buNone/>
            </a:pPr>
            <a:r>
              <a:rPr lang="en-US" sz="2400" b="1" dirty="0"/>
              <a:t>Model</a:t>
            </a:r>
            <a:r>
              <a:rPr lang="en-US" sz="2400" dirty="0"/>
              <a:t>: Trained VAE on protein sequences.</a:t>
            </a:r>
          </a:p>
          <a:p>
            <a:pPr>
              <a:buNone/>
            </a:pPr>
            <a:r>
              <a:rPr lang="en-US" sz="2400" b="1" dirty="0"/>
              <a:t>Process</a:t>
            </a:r>
            <a:r>
              <a:rPr lang="en-US" sz="2400" dirty="0"/>
              <a:t>:</a:t>
            </a:r>
          </a:p>
          <a:p>
            <a:pPr>
              <a:buFont typeface="Arial" panose="020B0604020202020204" pitchFamily="34" charset="0"/>
              <a:buChar char="•"/>
            </a:pPr>
            <a:r>
              <a:rPr lang="en-US" sz="2400" dirty="0"/>
              <a:t>Sample from the latent space → decode into a new amino acid sequence.</a:t>
            </a:r>
          </a:p>
          <a:p>
            <a:pPr marL="342900" indent="-342900">
              <a:lnSpc>
                <a:spcPct val="150000"/>
              </a:lnSpc>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0513CF5F-E394-3CC5-FDCC-24C536AC40F4}"/>
              </a:ext>
            </a:extLst>
          </p:cNvPr>
          <p:cNvPicPr>
            <a:picLocks noChangeAspect="1"/>
          </p:cNvPicPr>
          <p:nvPr/>
        </p:nvPicPr>
        <p:blipFill>
          <a:blip r:embed="rId3"/>
          <a:stretch>
            <a:fillRect/>
          </a:stretch>
        </p:blipFill>
        <p:spPr>
          <a:xfrm>
            <a:off x="484531" y="2349193"/>
            <a:ext cx="11383964" cy="2905530"/>
          </a:xfrm>
          <a:prstGeom prst="rect">
            <a:avLst/>
          </a:prstGeom>
        </p:spPr>
      </p:pic>
      <p:sp>
        <p:nvSpPr>
          <p:cNvPr id="9" name="TextBox 8">
            <a:extLst>
              <a:ext uri="{FF2B5EF4-FFF2-40B4-BE49-F238E27FC236}">
                <a16:creationId xmlns:a16="http://schemas.microsoft.com/office/drawing/2014/main" id="{4E26F38F-E4A6-D502-394B-636F7255560B}"/>
              </a:ext>
            </a:extLst>
          </p:cNvPr>
          <p:cNvSpPr txBox="1"/>
          <p:nvPr/>
        </p:nvSpPr>
        <p:spPr>
          <a:xfrm>
            <a:off x="1310666" y="5812564"/>
            <a:ext cx="9851915" cy="923330"/>
          </a:xfrm>
          <a:prstGeom prst="rect">
            <a:avLst/>
          </a:prstGeom>
          <a:noFill/>
        </p:spPr>
        <p:txBody>
          <a:bodyPr wrap="square">
            <a:spAutoFit/>
          </a:bodyPr>
          <a:lstStyle/>
          <a:p>
            <a:r>
              <a:rPr lang="en-IN" dirty="0">
                <a:hlinkClick r:id="rId4"/>
              </a:rPr>
              <a:t>https://colab.research.google.com/drive/1ZzFOncPSbYJdnIy22vtOSbzHoCTW0KBL?authuser=1#scrollTo=1Rpy9TldzbDo</a:t>
            </a:r>
            <a:endParaRPr lang="en-IN" dirty="0"/>
          </a:p>
          <a:p>
            <a:endParaRPr lang="en-IN" dirty="0"/>
          </a:p>
        </p:txBody>
      </p:sp>
    </p:spTree>
    <p:extLst>
      <p:ext uri="{BB962C8B-B14F-4D97-AF65-F5344CB8AC3E}">
        <p14:creationId xmlns:p14="http://schemas.microsoft.com/office/powerpoint/2010/main" val="1603729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F7652-F096-E8E8-2104-A0812B603F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3A58BD-4233-1FFD-84F7-4C60748496C8}"/>
              </a:ext>
            </a:extLst>
          </p:cNvPr>
          <p:cNvSpPr>
            <a:spLocks noGrp="1"/>
          </p:cNvSpPr>
          <p:nvPr>
            <p:ph idx="1"/>
          </p:nvPr>
        </p:nvSpPr>
        <p:spPr>
          <a:xfrm>
            <a:off x="1059180" y="1222375"/>
            <a:ext cx="10438765" cy="5337810"/>
          </a:xfrm>
        </p:spPr>
        <p:txBody>
          <a:bodyPr>
            <a:normAutofit fontScale="97500"/>
          </a:bodyPr>
          <a:lstStyle/>
          <a:p>
            <a:r>
              <a:rPr lang="en-US" dirty="0"/>
              <a:t>In an RNN, the same weights are applied across time steps. During </a:t>
            </a:r>
            <a:r>
              <a:rPr lang="en-US" b="1" dirty="0"/>
              <a:t>backpropagation through time (BPTT)</a:t>
            </a:r>
            <a:r>
              <a:rPr lang="en-US" dirty="0"/>
              <a:t>, gradients are multiplied repeatedly by the same weight matrices.</a:t>
            </a:r>
          </a:p>
          <a:p>
            <a:r>
              <a:rPr lang="en-US" dirty="0"/>
              <a:t>If those weights have values </a:t>
            </a:r>
            <a:r>
              <a:rPr lang="en-US" b="1" dirty="0"/>
              <a:t>less than 1</a:t>
            </a:r>
            <a:r>
              <a:rPr lang="en-US" dirty="0"/>
              <a:t>, repeated multiplication leads to </a:t>
            </a:r>
            <a:r>
              <a:rPr lang="en-US" b="1" dirty="0"/>
              <a:t>exponentially smaller values</a:t>
            </a:r>
            <a:r>
              <a:rPr lang="en-US" dirty="0"/>
              <a:t> → </a:t>
            </a:r>
            <a:r>
              <a:rPr lang="en-US" b="1" dirty="0"/>
              <a:t>gradients vanish</a:t>
            </a:r>
            <a:r>
              <a:rPr lang="en-US" dirty="0"/>
              <a:t>.</a:t>
            </a:r>
          </a:p>
          <a:p>
            <a:r>
              <a:rPr lang="en-US" b="1" dirty="0"/>
              <a:t>Key Problem:</a:t>
            </a:r>
          </a:p>
          <a:p>
            <a:pPr marL="457200" lvl="1" indent="0">
              <a:buNone/>
            </a:pPr>
            <a:r>
              <a:rPr lang="en-US" sz="2900" dirty="0"/>
              <a:t>As the gradient shrinks:</a:t>
            </a:r>
          </a:p>
          <a:p>
            <a:pPr lvl="2"/>
            <a:r>
              <a:rPr lang="en-US" sz="2900" dirty="0"/>
              <a:t>Early layers (earlier time steps) receive </a:t>
            </a:r>
            <a:r>
              <a:rPr lang="en-US" sz="2900" b="1" dirty="0"/>
              <a:t>almost no update</a:t>
            </a:r>
            <a:r>
              <a:rPr lang="en-US" sz="2900" dirty="0"/>
              <a:t>.</a:t>
            </a:r>
          </a:p>
          <a:p>
            <a:pPr lvl="2"/>
            <a:r>
              <a:rPr lang="en-US" sz="2900" dirty="0"/>
              <a:t>The network </a:t>
            </a:r>
            <a:r>
              <a:rPr lang="en-US" sz="2900" b="1" dirty="0"/>
              <a:t>fails to learn long-term dependencies</a:t>
            </a:r>
            <a:r>
              <a:rPr lang="en-US" sz="2900" dirty="0"/>
              <a:t> in sequences.</a:t>
            </a:r>
          </a:p>
          <a:p>
            <a:pPr lvl="2"/>
            <a:r>
              <a:rPr lang="en-US" sz="2900" dirty="0"/>
              <a:t>This leads to </a:t>
            </a:r>
            <a:r>
              <a:rPr lang="en-US" sz="2900" b="1" dirty="0"/>
              <a:t>poor performance</a:t>
            </a:r>
            <a:r>
              <a:rPr lang="en-US" sz="2900" dirty="0"/>
              <a:t> on tasks like language modeling or time-series prediction.</a:t>
            </a:r>
          </a:p>
          <a:p>
            <a:endParaRPr lang="en-US" dirty="0"/>
          </a:p>
          <a:p>
            <a:pPr lvl="0"/>
            <a:endParaRPr lang="en-US" sz="2800" dirty="0"/>
          </a:p>
        </p:txBody>
      </p:sp>
      <p:sp>
        <p:nvSpPr>
          <p:cNvPr id="5" name="Rectangles 4">
            <a:extLst>
              <a:ext uri="{FF2B5EF4-FFF2-40B4-BE49-F238E27FC236}">
                <a16:creationId xmlns:a16="http://schemas.microsoft.com/office/drawing/2014/main" id="{1C1F37AE-AEA5-31B5-833D-CCE68DE81EBD}"/>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Vanishing gradients with RNNs</a:t>
            </a:r>
          </a:p>
        </p:txBody>
      </p:sp>
      <p:pic>
        <p:nvPicPr>
          <p:cNvPr id="2" name="Picture 2" descr="Home">
            <a:extLst>
              <a:ext uri="{FF2B5EF4-FFF2-40B4-BE49-F238E27FC236}">
                <a16:creationId xmlns:a16="http://schemas.microsoft.com/office/drawing/2014/main" id="{25480A57-75F5-9D09-FDC3-30B3A600F8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796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B5848-A432-369B-B55C-1B896E21710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00D22-DD36-E0B8-37F6-E26B45C69EAE}"/>
              </a:ext>
            </a:extLst>
          </p:cNvPr>
          <p:cNvSpPr>
            <a:spLocks noGrp="1"/>
          </p:cNvSpPr>
          <p:nvPr>
            <p:ph idx="1"/>
          </p:nvPr>
        </p:nvSpPr>
        <p:spPr>
          <a:xfrm>
            <a:off x="1059180" y="1222375"/>
            <a:ext cx="10438765" cy="5337810"/>
          </a:xfrm>
        </p:spPr>
        <p:txBody>
          <a:bodyPr>
            <a:normAutofit fontScale="97500"/>
          </a:bodyPr>
          <a:lstStyle/>
          <a:p>
            <a:r>
              <a:rPr lang="en-US" sz="2000" b="0" i="0" dirty="0">
                <a:solidFill>
                  <a:srgbClr val="001D35"/>
                </a:solidFill>
                <a:effectLst/>
                <a:latin typeface="Google Sans"/>
              </a:rPr>
              <a:t>The vanishing gradient problem in Recurrent Neural Networks (RNNs) arises when gradients become progressively smaller as they are propagated backward through time during training, particularly for long sequences. </a:t>
            </a:r>
          </a:p>
          <a:p>
            <a:r>
              <a:rPr lang="en-US" sz="2000" b="0" i="0" dirty="0">
                <a:solidFill>
                  <a:srgbClr val="001D35"/>
                </a:solidFill>
                <a:effectLst/>
                <a:latin typeface="Google Sans"/>
              </a:rPr>
              <a:t>This makes it difficult for the model to learn long-term dependencies in the input data. </a:t>
            </a:r>
          </a:p>
          <a:p>
            <a:r>
              <a:rPr lang="en-US" sz="2000" b="0" i="0" dirty="0">
                <a:solidFill>
                  <a:srgbClr val="001D35"/>
                </a:solidFill>
                <a:effectLst/>
                <a:latin typeface="Google Sans"/>
              </a:rPr>
              <a:t>Especially, when using activation functions like sigmoid or tanh, according to several sources. The gradients can become extremely small, hindering the learning process, particularly for long sequences. </a:t>
            </a:r>
            <a:endParaRPr lang="en-US" sz="2900" dirty="0"/>
          </a:p>
          <a:p>
            <a:endParaRPr lang="en-US" dirty="0"/>
          </a:p>
          <a:p>
            <a:pPr lvl="0"/>
            <a:endParaRPr lang="en-US" sz="2800" dirty="0"/>
          </a:p>
        </p:txBody>
      </p:sp>
      <p:sp>
        <p:nvSpPr>
          <p:cNvPr id="5" name="Rectangles 4">
            <a:extLst>
              <a:ext uri="{FF2B5EF4-FFF2-40B4-BE49-F238E27FC236}">
                <a16:creationId xmlns:a16="http://schemas.microsoft.com/office/drawing/2014/main" id="{F002DE91-1855-2D1E-429C-466E65ABB59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Vanishing gradients with RNNs</a:t>
            </a:r>
          </a:p>
        </p:txBody>
      </p:sp>
      <p:pic>
        <p:nvPicPr>
          <p:cNvPr id="2" name="Picture 2" descr="Home">
            <a:extLst>
              <a:ext uri="{FF2B5EF4-FFF2-40B4-BE49-F238E27FC236}">
                <a16:creationId xmlns:a16="http://schemas.microsoft.com/office/drawing/2014/main" id="{7A8205FB-481B-068F-91F0-3F2A849C2E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625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E4276-A4E0-7E9F-7B34-27E3AFBFB5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21208-7B1A-87DF-6DC8-416AFCEFE89B}"/>
              </a:ext>
            </a:extLst>
          </p:cNvPr>
          <p:cNvSpPr>
            <a:spLocks noGrp="1"/>
          </p:cNvSpPr>
          <p:nvPr>
            <p:ph idx="1"/>
          </p:nvPr>
        </p:nvSpPr>
        <p:spPr>
          <a:xfrm>
            <a:off x="1025103" y="890182"/>
            <a:ext cx="10438765" cy="5337810"/>
          </a:xfrm>
        </p:spPr>
        <p:txBody>
          <a:bodyPr>
            <a:normAutofit fontScale="97500"/>
          </a:bodyPr>
          <a:lstStyle/>
          <a:p>
            <a:pPr algn="just" fontAlgn="base">
              <a:spcAft>
                <a:spcPts val="750"/>
              </a:spcAft>
            </a:pPr>
            <a:r>
              <a:rPr lang="en-US" sz="1800" b="0" i="0" dirty="0">
                <a:solidFill>
                  <a:srgbClr val="273239"/>
                </a:solidFill>
                <a:effectLst/>
                <a:latin typeface="Nunito" pitchFamily="2" charset="0"/>
              </a:rPr>
              <a:t>Long Short-Term Memory (LSTM) is an enhanced version of the </a:t>
            </a:r>
            <a:r>
              <a:rPr lang="en-US" sz="1800" b="0" i="0" u="sng" dirty="0">
                <a:solidFill>
                  <a:srgbClr val="357960"/>
                </a:solidFill>
                <a:effectLst/>
                <a:latin typeface="Nunito" pitchFamily="2" charset="0"/>
                <a:hlinkClick r:id="rId2"/>
              </a:rPr>
              <a:t>Recurrent Neural Network (RNN)</a:t>
            </a:r>
            <a:r>
              <a:rPr lang="en-US" sz="1800" u="sng" dirty="0">
                <a:solidFill>
                  <a:srgbClr val="273239"/>
                </a:solidFill>
                <a:latin typeface="Nunito" pitchFamily="2" charset="0"/>
              </a:rPr>
              <a:t>.</a:t>
            </a:r>
          </a:p>
          <a:p>
            <a:pPr algn="just" fontAlgn="base">
              <a:spcAft>
                <a:spcPts val="750"/>
              </a:spcAft>
            </a:pPr>
            <a:r>
              <a:rPr lang="en-US" sz="1800" b="0" i="0" u="sng" dirty="0">
                <a:solidFill>
                  <a:srgbClr val="273239"/>
                </a:solidFill>
                <a:effectLst/>
                <a:latin typeface="Nunito" pitchFamily="2" charset="0"/>
              </a:rPr>
              <a:t>It is </a:t>
            </a:r>
            <a:r>
              <a:rPr lang="en-US" sz="1800" b="0" i="0" dirty="0">
                <a:solidFill>
                  <a:srgbClr val="273239"/>
                </a:solidFill>
                <a:effectLst/>
                <a:latin typeface="Nunito" pitchFamily="2" charset="0"/>
              </a:rPr>
              <a:t>designed by Hochreiter &amp; </a:t>
            </a:r>
            <a:r>
              <a:rPr lang="en-US" sz="1800" b="0" i="0" dirty="0" err="1">
                <a:solidFill>
                  <a:srgbClr val="273239"/>
                </a:solidFill>
                <a:effectLst/>
                <a:latin typeface="Nunito" pitchFamily="2" charset="0"/>
              </a:rPr>
              <a:t>Schmidhuber</a:t>
            </a:r>
            <a:r>
              <a:rPr lang="en-US" sz="1800" b="0" i="0" dirty="0">
                <a:solidFill>
                  <a:srgbClr val="273239"/>
                </a:solidFill>
                <a:effectLst/>
                <a:latin typeface="Nunito" pitchFamily="2" charset="0"/>
              </a:rPr>
              <a:t>. </a:t>
            </a:r>
          </a:p>
          <a:p>
            <a:pPr algn="just" fontAlgn="base">
              <a:spcAft>
                <a:spcPts val="750"/>
              </a:spcAft>
            </a:pPr>
            <a:r>
              <a:rPr lang="en-US" sz="1800" b="0" i="0" dirty="0">
                <a:solidFill>
                  <a:srgbClr val="273239"/>
                </a:solidFill>
                <a:effectLst/>
                <a:latin typeface="Nunito" pitchFamily="2" charset="0"/>
              </a:rPr>
              <a:t>LSTMs can capture long-term dependencies in sequential data making them ideal for tasks like language translation, speech recognition and time series forecasting.</a:t>
            </a:r>
          </a:p>
          <a:p>
            <a:pPr algn="just" fontAlgn="base">
              <a:spcAft>
                <a:spcPts val="750"/>
              </a:spcAft>
            </a:pPr>
            <a:r>
              <a:rPr lang="en-US" sz="1800" b="0" i="0" dirty="0">
                <a:solidFill>
                  <a:srgbClr val="273239"/>
                </a:solidFill>
                <a:effectLst/>
                <a:latin typeface="Nunito" pitchFamily="2" charset="0"/>
              </a:rPr>
              <a:t>Unlike traditional RNNs which use a single hidden state passed through time LSTMs introduce a memory cell that holds information over extended periods addressing the challenge of learning long-term dependencies.</a:t>
            </a:r>
          </a:p>
          <a:p>
            <a:pPr algn="just"/>
            <a:endParaRPr lang="en-US" sz="1800" dirty="0"/>
          </a:p>
          <a:p>
            <a:pPr lvl="0"/>
            <a:endParaRPr lang="en-US" sz="2800" dirty="0"/>
          </a:p>
        </p:txBody>
      </p:sp>
      <p:sp>
        <p:nvSpPr>
          <p:cNvPr id="5" name="Rectangles 4">
            <a:extLst>
              <a:ext uri="{FF2B5EF4-FFF2-40B4-BE49-F238E27FC236}">
                <a16:creationId xmlns:a16="http://schemas.microsoft.com/office/drawing/2014/main" id="{E4059ADB-B49B-7690-8833-AB820A18238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US" sz="3200" b="1" i="0" dirty="0">
                <a:solidFill>
                  <a:schemeClr val="bg1"/>
                </a:solidFill>
                <a:effectLst/>
                <a:latin typeface="Nunito" pitchFamily="2" charset="0"/>
              </a:rPr>
              <a:t>Long Short-Term Memory (LSTM</a:t>
            </a:r>
            <a:r>
              <a:rPr lang="en-US" sz="3200" b="0" i="0" dirty="0">
                <a:solidFill>
                  <a:srgbClr val="273239"/>
                </a:solidFill>
                <a:effectLst/>
                <a:latin typeface="Nunito" pitchFamily="2" charset="0"/>
              </a:rPr>
              <a:t>) </a:t>
            </a:r>
            <a:endParaRPr lang="en-US" sz="3200" dirty="0"/>
          </a:p>
        </p:txBody>
      </p:sp>
      <p:pic>
        <p:nvPicPr>
          <p:cNvPr id="2" name="Picture 2" descr="Home">
            <a:extLst>
              <a:ext uri="{FF2B5EF4-FFF2-40B4-BE49-F238E27FC236}">
                <a16:creationId xmlns:a16="http://schemas.microsoft.com/office/drawing/2014/main" id="{3550F7FE-46FC-DAB1-FE7F-EEDA763775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F91AA3-7A90-EA90-01B9-6220124C7DF8}"/>
              </a:ext>
            </a:extLst>
          </p:cNvPr>
          <p:cNvPicPr>
            <a:picLocks noChangeAspect="1"/>
          </p:cNvPicPr>
          <p:nvPr/>
        </p:nvPicPr>
        <p:blipFill>
          <a:blip r:embed="rId4"/>
          <a:srcRect l="11141" t="11089" r="12636" b="10325"/>
          <a:stretch/>
        </p:blipFill>
        <p:spPr>
          <a:xfrm>
            <a:off x="3328188" y="3486908"/>
            <a:ext cx="5651106" cy="3328497"/>
          </a:xfrm>
          <a:prstGeom prst="rect">
            <a:avLst/>
          </a:prstGeom>
        </p:spPr>
      </p:pic>
    </p:spTree>
    <p:extLst>
      <p:ext uri="{BB962C8B-B14F-4D97-AF65-F5344CB8AC3E}">
        <p14:creationId xmlns:p14="http://schemas.microsoft.com/office/powerpoint/2010/main" val="4154943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B8D0E-65B4-ABE1-FD37-EDAEC30E62E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04E791-C85F-8C45-CDF6-AAA525B3EAC1}"/>
              </a:ext>
            </a:extLst>
          </p:cNvPr>
          <p:cNvSpPr>
            <a:spLocks noGrp="1"/>
          </p:cNvSpPr>
          <p:nvPr>
            <p:ph idx="1"/>
          </p:nvPr>
        </p:nvSpPr>
        <p:spPr>
          <a:xfrm>
            <a:off x="1059180" y="1222375"/>
            <a:ext cx="10438765" cy="5337810"/>
          </a:xfrm>
        </p:spPr>
        <p:txBody>
          <a:bodyPr>
            <a:normAutofit fontScale="97500"/>
          </a:bodyPr>
          <a:lstStyle/>
          <a:p>
            <a:pPr fontAlgn="base">
              <a:spcAft>
                <a:spcPts val="750"/>
              </a:spcAft>
            </a:pPr>
            <a:r>
              <a:rPr lang="en-US" sz="1800" b="0" i="0" dirty="0">
                <a:solidFill>
                  <a:srgbClr val="273239"/>
                </a:solidFill>
                <a:effectLst/>
                <a:latin typeface="Nunito" pitchFamily="2" charset="0"/>
              </a:rPr>
              <a:t>Recurrent Neural Networks (RNNs) are designed to handle sequential data by maintaining a hidden state that captures information from previous time steps.</a:t>
            </a:r>
          </a:p>
          <a:p>
            <a:pPr fontAlgn="base">
              <a:spcAft>
                <a:spcPts val="750"/>
              </a:spcAft>
            </a:pPr>
            <a:r>
              <a:rPr lang="en-US" sz="1800" b="0" i="0" dirty="0">
                <a:solidFill>
                  <a:srgbClr val="273239"/>
                </a:solidFill>
                <a:effectLst/>
                <a:latin typeface="Nunito" pitchFamily="2" charset="0"/>
              </a:rPr>
              <a:t>However, they often face challenges in learning long-term dependencies where information from distant time steps becomes crucial for making accurate predictions for current state.  This problem is known as the </a:t>
            </a:r>
            <a:r>
              <a:rPr lang="en-US" sz="1800" b="1" i="0" dirty="0">
                <a:solidFill>
                  <a:srgbClr val="273239"/>
                </a:solidFill>
                <a:effectLst/>
                <a:latin typeface="Nunito" pitchFamily="2" charset="0"/>
              </a:rPr>
              <a:t>vanishing gradient or exploding gradient problem</a:t>
            </a:r>
            <a:r>
              <a:rPr lang="en-US" sz="1800" b="0" i="0" dirty="0">
                <a:solidFill>
                  <a:srgbClr val="273239"/>
                </a:solidFill>
                <a:effectLst/>
                <a:latin typeface="Nunito" pitchFamily="2" charset="0"/>
              </a:rPr>
              <a:t>.</a:t>
            </a:r>
          </a:p>
          <a:p>
            <a:pPr algn="l" fontAlgn="base">
              <a:spcAft>
                <a:spcPts val="1800"/>
              </a:spcAft>
              <a:buFont typeface="Arial" panose="020B0604020202020204" pitchFamily="34" charset="0"/>
              <a:buChar char="•"/>
            </a:pPr>
            <a:r>
              <a:rPr lang="en-US" sz="1800" b="1" i="0" dirty="0">
                <a:solidFill>
                  <a:srgbClr val="273239"/>
                </a:solidFill>
                <a:effectLst/>
                <a:latin typeface="Nunito" pitchFamily="2" charset="0"/>
              </a:rPr>
              <a:t>Vanishing Gradient</a:t>
            </a:r>
            <a:r>
              <a:rPr lang="en-US" sz="1800" b="0" i="0" dirty="0">
                <a:solidFill>
                  <a:srgbClr val="273239"/>
                </a:solidFill>
                <a:effectLst/>
                <a:latin typeface="Nunito" pitchFamily="2" charset="0"/>
              </a:rPr>
              <a:t>: When training a model over time, the gradients (which help the model learn) can shrink as they pass through many steps. This makes it hard for the model to learn long-term patterns since earlier information becomes almost irrelevant.</a:t>
            </a:r>
          </a:p>
          <a:p>
            <a:pPr algn="l" fontAlgn="base">
              <a:spcAft>
                <a:spcPts val="1800"/>
              </a:spcAft>
              <a:buFont typeface="Arial" panose="020B0604020202020204" pitchFamily="34" charset="0"/>
              <a:buChar char="•"/>
            </a:pPr>
            <a:r>
              <a:rPr lang="en-US" sz="1800" b="1" i="0" dirty="0">
                <a:solidFill>
                  <a:srgbClr val="273239"/>
                </a:solidFill>
                <a:effectLst/>
                <a:latin typeface="Nunito" pitchFamily="2" charset="0"/>
              </a:rPr>
              <a:t>Exploding Gradient</a:t>
            </a:r>
            <a:r>
              <a:rPr lang="en-US" sz="1800" b="0" i="0" dirty="0">
                <a:solidFill>
                  <a:srgbClr val="273239"/>
                </a:solidFill>
                <a:effectLst/>
                <a:latin typeface="Nunito" pitchFamily="2" charset="0"/>
              </a:rPr>
              <a:t>: Sometimes, gradients can grow too large, causing instability. This makes it difficult for the model to learn properly, as the updates to the model become erratic and unpredictable.</a:t>
            </a:r>
          </a:p>
          <a:p>
            <a:pPr algn="l" fontAlgn="base">
              <a:spcAft>
                <a:spcPts val="1800"/>
              </a:spcAft>
              <a:buFont typeface="Arial" panose="020B0604020202020204" pitchFamily="34" charset="0"/>
              <a:buChar char="•"/>
            </a:pPr>
            <a:r>
              <a:rPr lang="en-US" sz="1800" dirty="0">
                <a:solidFill>
                  <a:srgbClr val="273239"/>
                </a:solidFill>
                <a:latin typeface="Nunito" pitchFamily="2" charset="0"/>
              </a:rPr>
              <a:t>Both of these issues make it challenging for standard RNNs to effectively capture long-term dependencies in sequential data.</a:t>
            </a:r>
          </a:p>
          <a:p>
            <a:pPr lvl="0"/>
            <a:endParaRPr lang="en-US" sz="2800" dirty="0"/>
          </a:p>
        </p:txBody>
      </p:sp>
      <p:sp>
        <p:nvSpPr>
          <p:cNvPr id="5" name="Rectangles 4">
            <a:extLst>
              <a:ext uri="{FF2B5EF4-FFF2-40B4-BE49-F238E27FC236}">
                <a16:creationId xmlns:a16="http://schemas.microsoft.com/office/drawing/2014/main" id="{4184EA9B-5B49-1178-F64E-8662EA33FAE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Problem with Long-Term Dependencies in RNN</a:t>
            </a:r>
            <a:r>
              <a:rPr lang="en-US" sz="2800" b="0" i="0" dirty="0">
                <a:solidFill>
                  <a:schemeClr val="bg1"/>
                </a:solidFill>
                <a:effectLst/>
                <a:latin typeface="Nunito" pitchFamily="2" charset="0"/>
              </a:rPr>
              <a:t> </a:t>
            </a:r>
            <a:endParaRPr lang="en-US" sz="2800" dirty="0">
              <a:solidFill>
                <a:schemeClr val="bg1"/>
              </a:solidFill>
            </a:endParaRPr>
          </a:p>
        </p:txBody>
      </p:sp>
      <p:pic>
        <p:nvPicPr>
          <p:cNvPr id="2" name="Picture 2" descr="Home">
            <a:extLst>
              <a:ext uri="{FF2B5EF4-FFF2-40B4-BE49-F238E27FC236}">
                <a16:creationId xmlns:a16="http://schemas.microsoft.com/office/drawing/2014/main" id="{D3646FFE-41B1-547A-DFA0-8F697D2E7E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328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73B26-31D3-995A-CE5A-35D0AA77B53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F72E144-EF47-EEDC-69B4-91F770F5BFC5}"/>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IN" sz="2800" b="1" i="0" dirty="0">
                <a:solidFill>
                  <a:schemeClr val="bg1"/>
                </a:solidFill>
                <a:effectLst/>
                <a:latin typeface="Nunito" pitchFamily="2" charset="0"/>
              </a:rPr>
              <a:t>LSTM Architecture</a:t>
            </a:r>
          </a:p>
        </p:txBody>
      </p:sp>
      <p:pic>
        <p:nvPicPr>
          <p:cNvPr id="2" name="Picture 2" descr="Home">
            <a:extLst>
              <a:ext uri="{FF2B5EF4-FFF2-40B4-BE49-F238E27FC236}">
                <a16:creationId xmlns:a16="http://schemas.microsoft.com/office/drawing/2014/main" id="{9F189B39-05A1-C325-5828-3BB96DB021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557C97-0E13-32A7-E9A0-5512ADBA5C09}"/>
              </a:ext>
            </a:extLst>
          </p:cNvPr>
          <p:cNvPicPr>
            <a:picLocks noChangeAspect="1"/>
          </p:cNvPicPr>
          <p:nvPr/>
        </p:nvPicPr>
        <p:blipFill>
          <a:blip r:embed="rId3"/>
          <a:stretch>
            <a:fillRect/>
          </a:stretch>
        </p:blipFill>
        <p:spPr>
          <a:xfrm>
            <a:off x="546494" y="943268"/>
            <a:ext cx="11289910" cy="5644956"/>
          </a:xfrm>
          <a:prstGeom prst="rect">
            <a:avLst/>
          </a:prstGeom>
        </p:spPr>
      </p:pic>
    </p:spTree>
    <p:extLst>
      <p:ext uri="{BB962C8B-B14F-4D97-AF65-F5344CB8AC3E}">
        <p14:creationId xmlns:p14="http://schemas.microsoft.com/office/powerpoint/2010/main" val="2027005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38843-AD00-F0B3-5A66-721528B4B4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2F57FE-83A2-BD2E-38CA-7890F33DB32B}"/>
              </a:ext>
            </a:extLst>
          </p:cNvPr>
          <p:cNvSpPr>
            <a:spLocks noGrp="1"/>
          </p:cNvSpPr>
          <p:nvPr>
            <p:ph idx="1"/>
          </p:nvPr>
        </p:nvSpPr>
        <p:spPr>
          <a:xfrm>
            <a:off x="1030782" y="1216695"/>
            <a:ext cx="10438765" cy="5337810"/>
          </a:xfrm>
        </p:spPr>
        <p:txBody>
          <a:bodyPr>
            <a:normAutofit fontScale="97500"/>
          </a:bodyPr>
          <a:lstStyle/>
          <a:p>
            <a:pPr fontAlgn="base">
              <a:spcBef>
                <a:spcPts val="600"/>
              </a:spcBef>
              <a:spcAft>
                <a:spcPts val="750"/>
              </a:spcAft>
            </a:pPr>
            <a:r>
              <a:rPr lang="en-US" sz="2000" b="0" i="0" dirty="0">
                <a:solidFill>
                  <a:srgbClr val="273239"/>
                </a:solidFill>
                <a:effectLst/>
                <a:latin typeface="Nunito" pitchFamily="2" charset="0"/>
              </a:rPr>
              <a:t>LSTM architectures involves the memory cell which is controlled by three gates: the </a:t>
            </a:r>
            <a:r>
              <a:rPr lang="en-US" sz="2000" b="0" i="1" dirty="0">
                <a:solidFill>
                  <a:srgbClr val="273239"/>
                </a:solidFill>
                <a:effectLst/>
                <a:latin typeface="Nunito" pitchFamily="2" charset="0"/>
              </a:rPr>
              <a:t>input gate</a:t>
            </a:r>
            <a:r>
              <a:rPr lang="en-US" sz="2000" b="0" i="0" dirty="0">
                <a:solidFill>
                  <a:srgbClr val="273239"/>
                </a:solidFill>
                <a:effectLst/>
                <a:latin typeface="Nunito" pitchFamily="2" charset="0"/>
              </a:rPr>
              <a:t>, the</a:t>
            </a:r>
            <a:r>
              <a:rPr lang="en-US" sz="2000" b="0" i="1" dirty="0">
                <a:solidFill>
                  <a:srgbClr val="273239"/>
                </a:solidFill>
                <a:effectLst/>
                <a:latin typeface="Nunito" pitchFamily="2" charset="0"/>
              </a:rPr>
              <a:t> forget gate</a:t>
            </a:r>
            <a:r>
              <a:rPr lang="en-US" sz="2000" b="0" i="0" dirty="0">
                <a:solidFill>
                  <a:srgbClr val="273239"/>
                </a:solidFill>
                <a:effectLst/>
                <a:latin typeface="Nunito" pitchFamily="2" charset="0"/>
              </a:rPr>
              <a:t> and the</a:t>
            </a:r>
            <a:r>
              <a:rPr lang="en-US" sz="2000" b="0" i="1" dirty="0">
                <a:solidFill>
                  <a:srgbClr val="273239"/>
                </a:solidFill>
                <a:effectLst/>
                <a:latin typeface="Nunito" pitchFamily="2" charset="0"/>
              </a:rPr>
              <a:t> output gate</a:t>
            </a:r>
            <a:r>
              <a:rPr lang="en-US" sz="2000" b="0" i="0" dirty="0">
                <a:solidFill>
                  <a:srgbClr val="273239"/>
                </a:solidFill>
                <a:effectLst/>
                <a:latin typeface="Nunito" pitchFamily="2" charset="0"/>
              </a:rPr>
              <a:t>. </a:t>
            </a:r>
          </a:p>
          <a:p>
            <a:pPr fontAlgn="base">
              <a:spcBef>
                <a:spcPts val="600"/>
              </a:spcBef>
              <a:spcAft>
                <a:spcPts val="750"/>
              </a:spcAft>
            </a:pPr>
            <a:r>
              <a:rPr lang="en-US" sz="2000" b="0" i="0" dirty="0">
                <a:solidFill>
                  <a:srgbClr val="273239"/>
                </a:solidFill>
                <a:effectLst/>
                <a:latin typeface="Nunito" pitchFamily="2" charset="0"/>
              </a:rPr>
              <a:t>These gates decide what information to add to, remove from and output from the memory cell.</a:t>
            </a:r>
          </a:p>
          <a:p>
            <a:pPr lvl="1" fontAlgn="base">
              <a:spcBef>
                <a:spcPts val="600"/>
              </a:spcBef>
              <a:spcAft>
                <a:spcPts val="1800"/>
              </a:spcAft>
            </a:pPr>
            <a:r>
              <a:rPr lang="en-US" sz="2000" b="1" i="0" dirty="0">
                <a:solidFill>
                  <a:srgbClr val="273239"/>
                </a:solidFill>
                <a:effectLst/>
                <a:latin typeface="Nunito" pitchFamily="2" charset="0"/>
              </a:rPr>
              <a:t>Input gate</a:t>
            </a:r>
            <a:r>
              <a:rPr lang="en-US" sz="2000" b="0" i="0" dirty="0">
                <a:solidFill>
                  <a:srgbClr val="273239"/>
                </a:solidFill>
                <a:effectLst/>
                <a:latin typeface="Nunito" pitchFamily="2" charset="0"/>
              </a:rPr>
              <a:t>: Controls what information is added to the memory cell.</a:t>
            </a:r>
          </a:p>
          <a:p>
            <a:pPr lvl="1" fontAlgn="base">
              <a:spcBef>
                <a:spcPts val="600"/>
              </a:spcBef>
              <a:spcAft>
                <a:spcPts val="1800"/>
              </a:spcAft>
            </a:pPr>
            <a:r>
              <a:rPr lang="en-US" sz="2000" b="1" i="0" dirty="0">
                <a:solidFill>
                  <a:srgbClr val="273239"/>
                </a:solidFill>
                <a:effectLst/>
                <a:latin typeface="Nunito" pitchFamily="2" charset="0"/>
              </a:rPr>
              <a:t>Forget gate</a:t>
            </a:r>
            <a:r>
              <a:rPr lang="en-US" sz="2000" b="0" i="0" dirty="0">
                <a:solidFill>
                  <a:srgbClr val="273239"/>
                </a:solidFill>
                <a:effectLst/>
                <a:latin typeface="Nunito" pitchFamily="2" charset="0"/>
              </a:rPr>
              <a:t>: Determines what information is removed from the memory cell.</a:t>
            </a:r>
          </a:p>
          <a:p>
            <a:pPr lvl="1" fontAlgn="base">
              <a:spcBef>
                <a:spcPts val="600"/>
              </a:spcBef>
              <a:spcAft>
                <a:spcPts val="1800"/>
              </a:spcAft>
            </a:pPr>
            <a:r>
              <a:rPr lang="en-US" sz="2000" b="1" i="0" dirty="0">
                <a:solidFill>
                  <a:srgbClr val="273239"/>
                </a:solidFill>
                <a:effectLst/>
                <a:latin typeface="Nunito" pitchFamily="2" charset="0"/>
              </a:rPr>
              <a:t>Output gate</a:t>
            </a:r>
            <a:r>
              <a:rPr lang="en-US" sz="2000" b="0" i="0" dirty="0">
                <a:solidFill>
                  <a:srgbClr val="273239"/>
                </a:solidFill>
                <a:effectLst/>
                <a:latin typeface="Nunito" pitchFamily="2" charset="0"/>
              </a:rPr>
              <a:t>: Controls what information is output from the memory cell.</a:t>
            </a:r>
          </a:p>
          <a:p>
            <a:pPr algn="just" fontAlgn="base">
              <a:spcBef>
                <a:spcPts val="600"/>
              </a:spcBef>
              <a:spcAft>
                <a:spcPts val="750"/>
              </a:spcAft>
            </a:pPr>
            <a:r>
              <a:rPr lang="en-US" sz="2000" i="1" dirty="0">
                <a:solidFill>
                  <a:srgbClr val="273239"/>
                </a:solidFill>
                <a:latin typeface="Nunito" pitchFamily="2" charset="0"/>
              </a:rPr>
              <a:t>This allows LSTM networks to selectively retain or discard information as it flows through the network which allows them to learn long-term dependencies. </a:t>
            </a:r>
          </a:p>
          <a:p>
            <a:pPr algn="just" fontAlgn="base">
              <a:spcBef>
                <a:spcPts val="600"/>
              </a:spcBef>
              <a:spcAft>
                <a:spcPts val="750"/>
              </a:spcAft>
            </a:pPr>
            <a:r>
              <a:rPr lang="en-US" sz="2000" i="1" dirty="0">
                <a:solidFill>
                  <a:srgbClr val="273239"/>
                </a:solidFill>
                <a:latin typeface="Nunito" pitchFamily="2" charset="0"/>
              </a:rPr>
              <a:t>The network has a hidden state which is like its short-term memory. This memory is updated using the current input, the previous hidden state and the current state of the memory cell.</a:t>
            </a:r>
          </a:p>
        </p:txBody>
      </p:sp>
      <p:sp>
        <p:nvSpPr>
          <p:cNvPr id="5" name="Rectangles 4">
            <a:extLst>
              <a:ext uri="{FF2B5EF4-FFF2-40B4-BE49-F238E27FC236}">
                <a16:creationId xmlns:a16="http://schemas.microsoft.com/office/drawing/2014/main" id="{3F22CACC-8813-6193-11E3-4817A9A20404}"/>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IN" sz="2800" b="1" i="0" dirty="0">
                <a:solidFill>
                  <a:schemeClr val="bg1"/>
                </a:solidFill>
                <a:effectLst/>
                <a:latin typeface="Nunito" pitchFamily="2" charset="0"/>
              </a:rPr>
              <a:t>LSTM Architecture</a:t>
            </a:r>
          </a:p>
        </p:txBody>
      </p:sp>
      <p:pic>
        <p:nvPicPr>
          <p:cNvPr id="2" name="Picture 2" descr="Home">
            <a:extLst>
              <a:ext uri="{FF2B5EF4-FFF2-40B4-BE49-F238E27FC236}">
                <a16:creationId xmlns:a16="http://schemas.microsoft.com/office/drawing/2014/main" id="{E0C31AB6-5359-E134-98B1-C7B0B03206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484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2AA86-B7E8-0BCE-6A2D-A1E08F57B7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29CBFC-EECB-57F9-56DE-AFC2A10D6993}"/>
              </a:ext>
            </a:extLst>
          </p:cNvPr>
          <p:cNvSpPr>
            <a:spLocks noGrp="1"/>
          </p:cNvSpPr>
          <p:nvPr>
            <p:ph idx="1"/>
          </p:nvPr>
        </p:nvSpPr>
        <p:spPr>
          <a:xfrm>
            <a:off x="1070539" y="932719"/>
            <a:ext cx="10438765" cy="5337810"/>
          </a:xfrm>
        </p:spPr>
        <p:txBody>
          <a:bodyPr>
            <a:normAutofit fontScale="97500"/>
          </a:bodyPr>
          <a:lstStyle/>
          <a:p>
            <a:pPr algn="l" rtl="0" fontAlgn="base">
              <a:spcAft>
                <a:spcPts val="750"/>
              </a:spcAft>
            </a:pPr>
            <a:r>
              <a:rPr lang="en-US" sz="2000" b="0" i="0" dirty="0">
                <a:solidFill>
                  <a:srgbClr val="273239"/>
                </a:solidFill>
                <a:effectLst/>
                <a:latin typeface="Nunito" pitchFamily="2" charset="0"/>
              </a:rPr>
              <a:t>The information that is no longer useful in the cell state is removed with the forget gate. </a:t>
            </a:r>
          </a:p>
          <a:p>
            <a:pPr algn="l" rtl="0" fontAlgn="base">
              <a:spcAft>
                <a:spcPts val="750"/>
              </a:spcAft>
            </a:pPr>
            <a:r>
              <a:rPr lang="en-US" sz="2000" b="0" i="0" dirty="0">
                <a:solidFill>
                  <a:srgbClr val="273239"/>
                </a:solidFill>
                <a:effectLst/>
                <a:latin typeface="Nunito" pitchFamily="2" charset="0"/>
              </a:rPr>
              <a:t>Two inputs </a:t>
            </a:r>
            <a:r>
              <a:rPr lang="en-US" sz="2000" b="0" i="1" dirty="0" err="1">
                <a:solidFill>
                  <a:srgbClr val="273239"/>
                </a:solidFill>
                <a:effectLst/>
                <a:latin typeface="Nunito" pitchFamily="2" charset="0"/>
              </a:rPr>
              <a:t>x</a:t>
            </a:r>
            <a:r>
              <a:rPr lang="en-US" sz="2000" b="0" i="1" baseline="-25000" dirty="0" err="1">
                <a:solidFill>
                  <a:srgbClr val="273239"/>
                </a:solidFill>
                <a:effectLst/>
                <a:latin typeface="Nunito" pitchFamily="2" charset="0"/>
              </a:rPr>
              <a:t>t</a:t>
            </a:r>
            <a:r>
              <a:rPr lang="en-US" sz="2000" b="0" i="0" dirty="0">
                <a:solidFill>
                  <a:srgbClr val="273239"/>
                </a:solidFill>
                <a:effectLst/>
                <a:latin typeface="Nunito" pitchFamily="2" charset="0"/>
              </a:rPr>
              <a:t> (input at the particular time) and </a:t>
            </a:r>
            <a:r>
              <a:rPr lang="en-US" sz="2000" b="0" i="1" dirty="0">
                <a:solidFill>
                  <a:srgbClr val="273239"/>
                </a:solidFill>
                <a:effectLst/>
                <a:latin typeface="Nunito" pitchFamily="2" charset="0"/>
              </a:rPr>
              <a:t>h</a:t>
            </a:r>
            <a:r>
              <a:rPr lang="en-US" sz="2000" b="0" i="1" baseline="-25000" dirty="0">
                <a:solidFill>
                  <a:srgbClr val="273239"/>
                </a:solidFill>
                <a:effectLst/>
                <a:latin typeface="Nunito" pitchFamily="2" charset="0"/>
              </a:rPr>
              <a:t>t-1</a:t>
            </a:r>
            <a:r>
              <a:rPr lang="en-US" sz="2000" b="0" i="0" dirty="0">
                <a:solidFill>
                  <a:srgbClr val="273239"/>
                </a:solidFill>
                <a:effectLst/>
                <a:latin typeface="Nunito" pitchFamily="2" charset="0"/>
              </a:rPr>
              <a:t> (previous cell output) are fed to the gate and multiplied with weight matrices followed by the addition of bias. </a:t>
            </a:r>
          </a:p>
          <a:p>
            <a:pPr algn="l" rtl="0" fontAlgn="base">
              <a:spcAft>
                <a:spcPts val="750"/>
              </a:spcAft>
            </a:pPr>
            <a:r>
              <a:rPr lang="en-US" sz="2000" b="0" i="0" dirty="0">
                <a:solidFill>
                  <a:srgbClr val="273239"/>
                </a:solidFill>
                <a:effectLst/>
                <a:latin typeface="Nunito" pitchFamily="2" charset="0"/>
              </a:rPr>
              <a:t>The resultant is passed through an activation function which gives a binary output. If for a particular cell state the output is 0, the piece of information is forgotten and for output 1, the information is retained for future use. </a:t>
            </a:r>
          </a:p>
        </p:txBody>
      </p:sp>
      <p:sp>
        <p:nvSpPr>
          <p:cNvPr id="5" name="Rectangles 4">
            <a:extLst>
              <a:ext uri="{FF2B5EF4-FFF2-40B4-BE49-F238E27FC236}">
                <a16:creationId xmlns:a16="http://schemas.microsoft.com/office/drawing/2014/main" id="{AA73AD76-FFB5-5F99-EBBD-D4276045BA3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IN" sz="2800" b="1" i="0" dirty="0">
                <a:solidFill>
                  <a:schemeClr val="bg1"/>
                </a:solidFill>
                <a:effectLst/>
                <a:latin typeface="Nunito" pitchFamily="2" charset="0"/>
              </a:rPr>
              <a:t>LSTM Architecture:</a:t>
            </a:r>
            <a:r>
              <a:rPr lang="en-US" sz="2800" b="1" i="0" dirty="0">
                <a:solidFill>
                  <a:schemeClr val="bg1"/>
                </a:solidFill>
                <a:effectLst/>
                <a:latin typeface="Nunito" pitchFamily="2" charset="0"/>
              </a:rPr>
              <a:t>Forget Gate</a:t>
            </a:r>
          </a:p>
        </p:txBody>
      </p:sp>
      <p:pic>
        <p:nvPicPr>
          <p:cNvPr id="2" name="Picture 2" descr="Home">
            <a:extLst>
              <a:ext uri="{FF2B5EF4-FFF2-40B4-BE49-F238E27FC236}">
                <a16:creationId xmlns:a16="http://schemas.microsoft.com/office/drawing/2014/main" id="{73B0F52E-DD95-1390-0AFD-845F7B2805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ghtbox">
            <a:extLst>
              <a:ext uri="{FF2B5EF4-FFF2-40B4-BE49-F238E27FC236}">
                <a16:creationId xmlns:a16="http://schemas.microsoft.com/office/drawing/2014/main" id="{0EAFF847-A19D-BE36-A7F6-6530EB23C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5726" y="2856691"/>
            <a:ext cx="1809750" cy="37814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75F6B1D-EA21-1A1E-4F43-6BD71AA0E18B}"/>
              </a:ext>
            </a:extLst>
          </p:cNvPr>
          <p:cNvPicPr>
            <a:picLocks noChangeAspect="1"/>
          </p:cNvPicPr>
          <p:nvPr/>
        </p:nvPicPr>
        <p:blipFill>
          <a:blip r:embed="rId4"/>
          <a:stretch>
            <a:fillRect/>
          </a:stretch>
        </p:blipFill>
        <p:spPr>
          <a:xfrm>
            <a:off x="714367" y="3517207"/>
            <a:ext cx="9351485" cy="2753322"/>
          </a:xfrm>
          <a:prstGeom prst="rect">
            <a:avLst/>
          </a:prstGeom>
        </p:spPr>
      </p:pic>
    </p:spTree>
    <p:extLst>
      <p:ext uri="{BB962C8B-B14F-4D97-AF65-F5344CB8AC3E}">
        <p14:creationId xmlns:p14="http://schemas.microsoft.com/office/powerpoint/2010/main" val="2635475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4914C-CEDB-A92D-7F4D-CABD4A59E9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E7E7C-2F3C-226B-DF5E-1239795AB58C}"/>
              </a:ext>
            </a:extLst>
          </p:cNvPr>
          <p:cNvSpPr>
            <a:spLocks noGrp="1"/>
          </p:cNvSpPr>
          <p:nvPr>
            <p:ph idx="1"/>
          </p:nvPr>
        </p:nvSpPr>
        <p:spPr>
          <a:xfrm>
            <a:off x="1070539" y="932719"/>
            <a:ext cx="10438765" cy="5337810"/>
          </a:xfrm>
        </p:spPr>
        <p:txBody>
          <a:bodyPr>
            <a:normAutofit fontScale="97500"/>
          </a:bodyPr>
          <a:lstStyle/>
          <a:p>
            <a:pPr algn="l" rtl="0" fontAlgn="base">
              <a:spcAft>
                <a:spcPts val="750"/>
              </a:spcAft>
            </a:pPr>
            <a:r>
              <a:rPr lang="en-US" sz="2000" b="0" i="0" dirty="0">
                <a:solidFill>
                  <a:srgbClr val="273239"/>
                </a:solidFill>
                <a:effectLst/>
                <a:latin typeface="Nunito" pitchFamily="2" charset="0"/>
              </a:rPr>
              <a:t>The addition of useful information to the cell state is done by the input gate. </a:t>
            </a:r>
          </a:p>
          <a:p>
            <a:pPr algn="l" rtl="0" fontAlgn="base">
              <a:spcAft>
                <a:spcPts val="750"/>
              </a:spcAft>
            </a:pPr>
            <a:r>
              <a:rPr lang="en-US" sz="2000" b="0" i="0" dirty="0">
                <a:solidFill>
                  <a:srgbClr val="273239"/>
                </a:solidFill>
                <a:effectLst/>
                <a:latin typeface="Nunito" pitchFamily="2" charset="0"/>
              </a:rPr>
              <a:t>First, the information is regulated using the sigmoid function and filter the values to be remembered similar to the forget gate using inputs</a:t>
            </a:r>
            <a:r>
              <a:rPr lang="en-US" sz="2000" b="0" i="1" dirty="0">
                <a:solidFill>
                  <a:srgbClr val="273239"/>
                </a:solidFill>
                <a:effectLst/>
                <a:latin typeface="Nunito" pitchFamily="2" charset="0"/>
              </a:rPr>
              <a:t> h</a:t>
            </a:r>
            <a:r>
              <a:rPr lang="en-US" sz="2000" b="0" i="1" baseline="-25000" dirty="0">
                <a:solidFill>
                  <a:srgbClr val="273239"/>
                </a:solidFill>
                <a:effectLst/>
                <a:latin typeface="Nunito" pitchFamily="2" charset="0"/>
              </a:rPr>
              <a:t>t-1</a:t>
            </a:r>
            <a:r>
              <a:rPr lang="en-US" sz="2000" b="0" i="0" baseline="-25000" dirty="0">
                <a:solidFill>
                  <a:srgbClr val="273239"/>
                </a:solidFill>
                <a:effectLst/>
                <a:latin typeface="Nunito" pitchFamily="2" charset="0"/>
              </a:rPr>
              <a:t> </a:t>
            </a:r>
            <a:r>
              <a:rPr lang="en-US" sz="2000" b="0" i="0" dirty="0">
                <a:solidFill>
                  <a:srgbClr val="273239"/>
                </a:solidFill>
                <a:effectLst/>
                <a:latin typeface="Nunito" pitchFamily="2" charset="0"/>
              </a:rPr>
              <a:t>and </a:t>
            </a:r>
            <a:r>
              <a:rPr lang="en-US" sz="2000" b="0" i="1" dirty="0" err="1">
                <a:solidFill>
                  <a:srgbClr val="273239"/>
                </a:solidFill>
                <a:effectLst/>
                <a:latin typeface="Nunito" pitchFamily="2" charset="0"/>
              </a:rPr>
              <a:t>x</a:t>
            </a:r>
            <a:r>
              <a:rPr lang="en-US" sz="2000" b="0" i="1" baseline="-25000" dirty="0" err="1">
                <a:solidFill>
                  <a:srgbClr val="273239"/>
                </a:solidFill>
                <a:effectLst/>
                <a:latin typeface="Nunito" pitchFamily="2" charset="0"/>
              </a:rPr>
              <a:t>t</a:t>
            </a:r>
            <a:r>
              <a:rPr lang="en-US" sz="2000" b="0" i="0" baseline="-25000" dirty="0" err="1">
                <a:solidFill>
                  <a:srgbClr val="273239"/>
                </a:solidFill>
                <a:effectLst/>
                <a:latin typeface="Nunito" pitchFamily="2" charset="0"/>
              </a:rPr>
              <a:t>.</a:t>
            </a:r>
            <a:r>
              <a:rPr lang="en-US" sz="2000" b="0" i="0" baseline="-25000" dirty="0">
                <a:solidFill>
                  <a:srgbClr val="273239"/>
                </a:solidFill>
                <a:effectLst/>
                <a:latin typeface="Nunito" pitchFamily="2" charset="0"/>
              </a:rPr>
              <a:t> </a:t>
            </a:r>
            <a:r>
              <a:rPr lang="en-US" sz="2000" b="0" i="0" dirty="0">
                <a:solidFill>
                  <a:srgbClr val="273239"/>
                </a:solidFill>
                <a:effectLst/>
                <a:latin typeface="Nunito" pitchFamily="2" charset="0"/>
              </a:rPr>
              <a:t>. </a:t>
            </a:r>
          </a:p>
          <a:p>
            <a:pPr algn="l" rtl="0" fontAlgn="base">
              <a:spcAft>
                <a:spcPts val="750"/>
              </a:spcAft>
            </a:pPr>
            <a:r>
              <a:rPr lang="en-US" sz="2000" b="0" i="0" dirty="0">
                <a:solidFill>
                  <a:srgbClr val="273239"/>
                </a:solidFill>
                <a:effectLst/>
                <a:latin typeface="Nunito" pitchFamily="2" charset="0"/>
              </a:rPr>
              <a:t>Then, a vector is created using</a:t>
            </a:r>
            <a:r>
              <a:rPr lang="en-US" sz="2000" b="0" i="1" dirty="0">
                <a:solidFill>
                  <a:srgbClr val="273239"/>
                </a:solidFill>
                <a:effectLst/>
                <a:latin typeface="Nunito" pitchFamily="2" charset="0"/>
              </a:rPr>
              <a:t> tanh </a:t>
            </a:r>
            <a:r>
              <a:rPr lang="en-US" sz="2000" b="0" i="0" dirty="0">
                <a:solidFill>
                  <a:srgbClr val="273239"/>
                </a:solidFill>
                <a:effectLst/>
                <a:latin typeface="Nunito" pitchFamily="2" charset="0"/>
              </a:rPr>
              <a:t>function that gives an output from -1 to +1, which contains all the possible values from h</a:t>
            </a:r>
            <a:r>
              <a:rPr lang="en-US" sz="2000" b="0" i="0" baseline="-25000" dirty="0">
                <a:solidFill>
                  <a:srgbClr val="273239"/>
                </a:solidFill>
                <a:effectLst/>
                <a:latin typeface="Nunito" pitchFamily="2" charset="0"/>
              </a:rPr>
              <a:t>t-1</a:t>
            </a:r>
            <a:r>
              <a:rPr lang="en-US" sz="2000" b="0" i="0" dirty="0">
                <a:solidFill>
                  <a:srgbClr val="273239"/>
                </a:solidFill>
                <a:effectLst/>
                <a:latin typeface="Nunito" pitchFamily="2" charset="0"/>
              </a:rPr>
              <a:t> and </a:t>
            </a:r>
            <a:r>
              <a:rPr lang="en-US" sz="2000" b="0" i="1" dirty="0" err="1">
                <a:solidFill>
                  <a:srgbClr val="273239"/>
                </a:solidFill>
                <a:effectLst/>
                <a:latin typeface="Nunito" pitchFamily="2" charset="0"/>
              </a:rPr>
              <a:t>x</a:t>
            </a:r>
            <a:r>
              <a:rPr lang="en-US" sz="2000" b="0" i="1" baseline="-25000" dirty="0" err="1">
                <a:solidFill>
                  <a:srgbClr val="273239"/>
                </a:solidFill>
                <a:effectLst/>
                <a:latin typeface="Nunito" pitchFamily="2" charset="0"/>
              </a:rPr>
              <a:t>t</a:t>
            </a:r>
            <a:r>
              <a:rPr lang="en-US" sz="2000" b="0" i="0" dirty="0" err="1">
                <a:solidFill>
                  <a:srgbClr val="273239"/>
                </a:solidFill>
                <a:effectLst/>
                <a:latin typeface="Nunito" pitchFamily="2" charset="0"/>
              </a:rPr>
              <a:t>.</a:t>
            </a:r>
            <a:r>
              <a:rPr lang="en-US" sz="2000" b="0" i="0" dirty="0">
                <a:solidFill>
                  <a:srgbClr val="273239"/>
                </a:solidFill>
                <a:effectLst/>
                <a:latin typeface="Nunito" pitchFamily="2" charset="0"/>
              </a:rPr>
              <a:t> At last, the values of the vector and the regulated values are multiplied to obtain the useful information. The equation for the input gate is:</a:t>
            </a:r>
          </a:p>
        </p:txBody>
      </p:sp>
      <p:sp>
        <p:nvSpPr>
          <p:cNvPr id="5" name="Rectangles 4">
            <a:extLst>
              <a:ext uri="{FF2B5EF4-FFF2-40B4-BE49-F238E27FC236}">
                <a16:creationId xmlns:a16="http://schemas.microsoft.com/office/drawing/2014/main" id="{49B02B2B-BCD5-270D-6279-981E0DF53B0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IN" sz="2800" b="1" i="0" dirty="0">
                <a:solidFill>
                  <a:schemeClr val="bg1"/>
                </a:solidFill>
                <a:effectLst/>
                <a:latin typeface="Nunito" pitchFamily="2" charset="0"/>
              </a:rPr>
              <a:t>LSTM Architecture:</a:t>
            </a:r>
            <a:r>
              <a:rPr lang="en-US" sz="2800" b="1" i="0" dirty="0">
                <a:solidFill>
                  <a:schemeClr val="bg1"/>
                </a:solidFill>
                <a:effectLst/>
                <a:latin typeface="Nunito" pitchFamily="2" charset="0"/>
              </a:rPr>
              <a:t>Input Gate</a:t>
            </a:r>
          </a:p>
        </p:txBody>
      </p:sp>
      <p:pic>
        <p:nvPicPr>
          <p:cNvPr id="2" name="Picture 2" descr="Home">
            <a:extLst>
              <a:ext uri="{FF2B5EF4-FFF2-40B4-BE49-F238E27FC236}">
                <a16:creationId xmlns:a16="http://schemas.microsoft.com/office/drawing/2014/main" id="{7F6DC068-7B2A-9131-A953-954A7C498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put_gate">
            <a:extLst>
              <a:ext uri="{FF2B5EF4-FFF2-40B4-BE49-F238E27FC236}">
                <a16:creationId xmlns:a16="http://schemas.microsoft.com/office/drawing/2014/main" id="{10FE3BB1-B9DB-43A6-15F9-3F5C75632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6877" y="3161501"/>
            <a:ext cx="2038350" cy="3533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AC9A8B8-A43C-C76E-649D-3C8C929BCBCB}"/>
              </a:ext>
            </a:extLst>
          </p:cNvPr>
          <p:cNvPicPr>
            <a:picLocks noChangeAspect="1"/>
          </p:cNvPicPr>
          <p:nvPr/>
        </p:nvPicPr>
        <p:blipFill>
          <a:blip r:embed="rId4"/>
          <a:stretch>
            <a:fillRect/>
          </a:stretch>
        </p:blipFill>
        <p:spPr>
          <a:xfrm>
            <a:off x="1326546" y="3429000"/>
            <a:ext cx="8257998" cy="3296818"/>
          </a:xfrm>
          <a:prstGeom prst="rect">
            <a:avLst/>
          </a:prstGeom>
        </p:spPr>
      </p:pic>
    </p:spTree>
    <p:extLst>
      <p:ext uri="{BB962C8B-B14F-4D97-AF65-F5344CB8AC3E}">
        <p14:creationId xmlns:p14="http://schemas.microsoft.com/office/powerpoint/2010/main" val="3243163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5DB4F-E459-9738-C075-3F7FEEDA13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3E5881-ACFC-0366-D5FD-C96224140173}"/>
              </a:ext>
            </a:extLst>
          </p:cNvPr>
          <p:cNvSpPr>
            <a:spLocks noGrp="1"/>
          </p:cNvSpPr>
          <p:nvPr>
            <p:ph idx="1"/>
          </p:nvPr>
        </p:nvSpPr>
        <p:spPr>
          <a:xfrm>
            <a:off x="1059180" y="1222375"/>
            <a:ext cx="10438765" cy="5337810"/>
          </a:xfrm>
        </p:spPr>
        <p:txBody>
          <a:bodyPr>
            <a:normAutofit fontScale="97500"/>
          </a:bodyPr>
          <a:lstStyle/>
          <a:p>
            <a:pPr algn="just" fontAlgn="base"/>
            <a:r>
              <a:rPr lang="en-US" sz="2400" b="1" i="0" dirty="0">
                <a:solidFill>
                  <a:srgbClr val="222222"/>
                </a:solidFill>
                <a:effectLst/>
                <a:latin typeface="Source Sans Pro" panose="020B0503030403020204" pitchFamily="34" charset="0"/>
              </a:rPr>
              <a:t>Image Captioning:</a:t>
            </a:r>
            <a:r>
              <a:rPr lang="en-US" sz="2400" b="0" i="0" dirty="0">
                <a:solidFill>
                  <a:srgbClr val="222222"/>
                </a:solidFill>
                <a:effectLst/>
                <a:latin typeface="Source Sans Pro" panose="020B0503030403020204" pitchFamily="34" charset="0"/>
              </a:rPr>
              <a:t> caption an image by analyzing the present action</a:t>
            </a: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r>
              <a:rPr lang="en-US" sz="2100" b="1" i="0" dirty="0">
                <a:solidFill>
                  <a:srgbClr val="222222"/>
                </a:solidFill>
                <a:effectLst/>
                <a:latin typeface="Source Sans Pro" panose="020B0503030403020204" pitchFamily="34" charset="0"/>
              </a:rPr>
              <a:t>Time Series:</a:t>
            </a:r>
            <a:r>
              <a:rPr lang="en-US" sz="2100" b="0" i="0" dirty="0">
                <a:solidFill>
                  <a:srgbClr val="222222"/>
                </a:solidFill>
                <a:effectLst/>
                <a:latin typeface="Source Sans Pro" panose="020B0503030403020204" pitchFamily="34" charset="0"/>
              </a:rPr>
              <a:t> prediction time series problem, e.g., </a:t>
            </a:r>
            <a:r>
              <a:rPr lang="en-US" sz="2100" b="0" i="0" u="none" strike="noStrike" dirty="0">
                <a:solidFill>
                  <a:srgbClr val="222222"/>
                </a:solidFill>
                <a:effectLst/>
                <a:latin typeface="Source Sans Pro" panose="020B0503030403020204" pitchFamily="34" charset="0"/>
                <a:hlinkClick r:id="rId2"/>
              </a:rPr>
              <a:t>stock market predictions</a:t>
            </a:r>
            <a:endParaRPr lang="en-US" sz="2100" b="0" i="0" dirty="0">
              <a:solidFill>
                <a:srgbClr val="222222"/>
              </a:solidFill>
              <a:effectLst/>
              <a:latin typeface="Source Sans Pro" panose="020B0503030403020204" pitchFamily="34" charset="0"/>
            </a:endParaRPr>
          </a:p>
          <a:p>
            <a:pPr algn="just" fontAlgn="base"/>
            <a:endParaRPr lang="en-US" dirty="0"/>
          </a:p>
        </p:txBody>
      </p:sp>
      <p:sp>
        <p:nvSpPr>
          <p:cNvPr id="5" name="Rectangles 4">
            <a:extLst>
              <a:ext uri="{FF2B5EF4-FFF2-40B4-BE49-F238E27FC236}">
                <a16:creationId xmlns:a16="http://schemas.microsoft.com/office/drawing/2014/main" id="{A8BCB328-D1F8-6252-B8D6-D1D2FFF72C7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Application of S</a:t>
            </a:r>
            <a:r>
              <a:rPr lang="en-US" sz="3200" dirty="0"/>
              <a:t>equence Data</a:t>
            </a:r>
            <a:endParaRPr lang="en-US" sz="3200" b="1" dirty="0"/>
          </a:p>
        </p:txBody>
      </p:sp>
      <p:pic>
        <p:nvPicPr>
          <p:cNvPr id="2" name="Picture 2" descr="Home">
            <a:extLst>
              <a:ext uri="{FF2B5EF4-FFF2-40B4-BE49-F238E27FC236}">
                <a16:creationId xmlns:a16="http://schemas.microsoft.com/office/drawing/2014/main" id="{77706609-3C5F-CB02-507E-32F5C31AA3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B223C7D-94E2-149A-593C-4387DA722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773" y="1673452"/>
            <a:ext cx="9615577" cy="23137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94930E4-99BA-D2FF-D7ED-851482B9CD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9225" y="4769485"/>
            <a:ext cx="93535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733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6BAFE-BB66-6E31-3164-2938FFFD20D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2DA03B-6D71-9A90-7842-0BC1927D545E}"/>
              </a:ext>
            </a:extLst>
          </p:cNvPr>
          <p:cNvSpPr>
            <a:spLocks noGrp="1"/>
          </p:cNvSpPr>
          <p:nvPr>
            <p:ph idx="1"/>
          </p:nvPr>
        </p:nvSpPr>
        <p:spPr>
          <a:xfrm>
            <a:off x="1070539" y="932719"/>
            <a:ext cx="10438765" cy="5337810"/>
          </a:xfrm>
        </p:spPr>
        <p:txBody>
          <a:bodyPr>
            <a:normAutofit fontScale="97500"/>
          </a:bodyPr>
          <a:lstStyle/>
          <a:p>
            <a:pPr algn="l" rtl="0" fontAlgn="base">
              <a:spcAft>
                <a:spcPts val="750"/>
              </a:spcAft>
            </a:pPr>
            <a:r>
              <a:rPr lang="en-US" sz="2000" b="0" i="0" dirty="0">
                <a:solidFill>
                  <a:srgbClr val="273239"/>
                </a:solidFill>
                <a:effectLst/>
                <a:latin typeface="Nunito" pitchFamily="2" charset="0"/>
              </a:rPr>
              <a:t>The task of extracting useful information from the current cell state to be presented as output is done by the output gate. </a:t>
            </a:r>
          </a:p>
          <a:p>
            <a:pPr algn="l" rtl="0" fontAlgn="base">
              <a:spcAft>
                <a:spcPts val="750"/>
              </a:spcAft>
            </a:pPr>
            <a:r>
              <a:rPr lang="en-US" sz="2000" b="0" i="0" dirty="0">
                <a:solidFill>
                  <a:srgbClr val="273239"/>
                </a:solidFill>
                <a:effectLst/>
                <a:latin typeface="Nunito" pitchFamily="2" charset="0"/>
              </a:rPr>
              <a:t>First, a vector is generated by applying tanh function on the cell. Then, the information is regulated using the sigmoid function and filter by the values to be remembered using inputs</a:t>
            </a:r>
            <a:r>
              <a:rPr lang="en-US" sz="2000" b="0" i="1" dirty="0">
                <a:solidFill>
                  <a:srgbClr val="273239"/>
                </a:solidFill>
                <a:effectLst/>
                <a:latin typeface="Nunito" pitchFamily="2" charset="0"/>
              </a:rPr>
              <a:t> </a:t>
            </a:r>
            <a:r>
              <a:rPr lang="en-US" sz="2000" b="0" i="0" dirty="0">
                <a:solidFill>
                  <a:srgbClr val="273239"/>
                </a:solidFill>
                <a:effectLst/>
                <a:latin typeface="KaTeX_Main"/>
              </a:rPr>
              <a:t>ht−1</a:t>
            </a:r>
            <a:r>
              <a:rPr lang="en-US" sz="2000" i="1" dirty="0">
                <a:solidFill>
                  <a:srgbClr val="273239"/>
                </a:solidFill>
                <a:latin typeface="KaTeX_Math"/>
              </a:rPr>
              <a:t> </a:t>
            </a:r>
            <a:r>
              <a:rPr lang="en-US" sz="2000" b="0" i="0" dirty="0">
                <a:solidFill>
                  <a:srgbClr val="273239"/>
                </a:solidFill>
                <a:effectLst/>
                <a:latin typeface="KaTeX_Main"/>
              </a:rPr>
              <a:t>​</a:t>
            </a:r>
            <a:r>
              <a:rPr lang="en-US" sz="2000" b="0" i="0" dirty="0">
                <a:solidFill>
                  <a:srgbClr val="273239"/>
                </a:solidFill>
                <a:effectLst/>
                <a:latin typeface="Nunito" pitchFamily="2" charset="0"/>
              </a:rPr>
              <a:t>and </a:t>
            </a:r>
            <a:r>
              <a:rPr lang="en-US" sz="2000" b="0" i="0" dirty="0" err="1">
                <a:solidFill>
                  <a:srgbClr val="273239"/>
                </a:solidFill>
                <a:effectLst/>
                <a:latin typeface="KaTeX_Main"/>
              </a:rPr>
              <a:t>xt</a:t>
            </a:r>
            <a:r>
              <a:rPr lang="en-US" sz="2000" b="0" i="0" dirty="0">
                <a:solidFill>
                  <a:srgbClr val="273239"/>
                </a:solidFill>
                <a:effectLst/>
                <a:latin typeface="KaTeX_Main"/>
              </a:rPr>
              <a:t>​</a:t>
            </a:r>
            <a:r>
              <a:rPr lang="en-US" sz="2000" b="0" i="0" dirty="0">
                <a:solidFill>
                  <a:srgbClr val="273239"/>
                </a:solidFill>
                <a:effectLst/>
                <a:latin typeface="Nunito" pitchFamily="2" charset="0"/>
              </a:rPr>
              <a:t>. </a:t>
            </a:r>
          </a:p>
          <a:p>
            <a:pPr algn="l" rtl="0" fontAlgn="base">
              <a:spcAft>
                <a:spcPts val="750"/>
              </a:spcAft>
            </a:pPr>
            <a:r>
              <a:rPr lang="en-US" sz="2000" b="0" i="0" dirty="0">
                <a:solidFill>
                  <a:srgbClr val="273239"/>
                </a:solidFill>
                <a:effectLst/>
                <a:latin typeface="Nunito" pitchFamily="2" charset="0"/>
              </a:rPr>
              <a:t>At last, the values of the vector and the regulated values are multiplied to be sent as an output and input to the next cell. The equation for the output gate is:</a:t>
            </a:r>
            <a:endParaRPr lang="en-US" sz="2400" b="0" i="0" dirty="0">
              <a:solidFill>
                <a:srgbClr val="273239"/>
              </a:solidFill>
              <a:effectLst/>
              <a:latin typeface="Nunito" pitchFamily="2" charset="0"/>
            </a:endParaRPr>
          </a:p>
        </p:txBody>
      </p:sp>
      <p:sp>
        <p:nvSpPr>
          <p:cNvPr id="5" name="Rectangles 4">
            <a:extLst>
              <a:ext uri="{FF2B5EF4-FFF2-40B4-BE49-F238E27FC236}">
                <a16:creationId xmlns:a16="http://schemas.microsoft.com/office/drawing/2014/main" id="{D392EC4A-6B4B-7B82-40A7-62F716D4FB1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IN" sz="2800" b="1" i="0" dirty="0">
                <a:solidFill>
                  <a:schemeClr val="bg1"/>
                </a:solidFill>
                <a:effectLst/>
                <a:latin typeface="Nunito" pitchFamily="2" charset="0"/>
              </a:rPr>
              <a:t>LSTM Architecture:</a:t>
            </a:r>
            <a:r>
              <a:rPr lang="en-US" sz="2800" b="1" i="0" dirty="0">
                <a:solidFill>
                  <a:schemeClr val="bg1"/>
                </a:solidFill>
                <a:effectLst/>
                <a:latin typeface="Nunito" pitchFamily="2" charset="0"/>
              </a:rPr>
              <a:t>Output Gate</a:t>
            </a:r>
          </a:p>
        </p:txBody>
      </p:sp>
      <p:pic>
        <p:nvPicPr>
          <p:cNvPr id="2" name="Picture 2" descr="Home">
            <a:extLst>
              <a:ext uri="{FF2B5EF4-FFF2-40B4-BE49-F238E27FC236}">
                <a16:creationId xmlns:a16="http://schemas.microsoft.com/office/drawing/2014/main" id="{8FD576AA-428B-450A-E9E8-2D8719BE8D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BE9F05-A221-F2E9-0FD8-06F3142433EA}"/>
              </a:ext>
            </a:extLst>
          </p:cNvPr>
          <p:cNvPicPr>
            <a:picLocks noChangeAspect="1"/>
          </p:cNvPicPr>
          <p:nvPr/>
        </p:nvPicPr>
        <p:blipFill>
          <a:blip r:embed="rId3"/>
          <a:stretch>
            <a:fillRect/>
          </a:stretch>
        </p:blipFill>
        <p:spPr>
          <a:xfrm>
            <a:off x="1658601" y="3544078"/>
            <a:ext cx="4115374" cy="724001"/>
          </a:xfrm>
          <a:prstGeom prst="rect">
            <a:avLst/>
          </a:prstGeom>
        </p:spPr>
      </p:pic>
      <p:pic>
        <p:nvPicPr>
          <p:cNvPr id="3074" name="Picture 2" descr="output_gate">
            <a:extLst>
              <a:ext uri="{FF2B5EF4-FFF2-40B4-BE49-F238E27FC236}">
                <a16:creationId xmlns:a16="http://schemas.microsoft.com/office/drawing/2014/main" id="{A4B01FA8-68A3-7CD5-96CB-10CB690B5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2528" y="3075777"/>
            <a:ext cx="20193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46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0AE41-C76F-E6A3-B2B3-EF5050C6D61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BC3B1F14-1E52-A465-B7BE-8A7853F6645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Activation Functions used in LSTM</a:t>
            </a:r>
          </a:p>
        </p:txBody>
      </p:sp>
      <p:pic>
        <p:nvPicPr>
          <p:cNvPr id="2" name="Picture 2" descr="Home">
            <a:extLst>
              <a:ext uri="{FF2B5EF4-FFF2-40B4-BE49-F238E27FC236}">
                <a16:creationId xmlns:a16="http://schemas.microsoft.com/office/drawing/2014/main" id="{DB5F8760-87AB-305C-1995-F75C66D1EA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CAE014B-16C2-4E36-BF58-C3DCC0413060}"/>
              </a:ext>
            </a:extLst>
          </p:cNvPr>
          <p:cNvPicPr>
            <a:picLocks noChangeAspect="1"/>
          </p:cNvPicPr>
          <p:nvPr/>
        </p:nvPicPr>
        <p:blipFill>
          <a:blip r:embed="rId3"/>
          <a:stretch>
            <a:fillRect/>
          </a:stretch>
        </p:blipFill>
        <p:spPr>
          <a:xfrm>
            <a:off x="1764991" y="801984"/>
            <a:ext cx="9745453" cy="6056016"/>
          </a:xfrm>
          <a:prstGeom prst="rect">
            <a:avLst/>
          </a:prstGeom>
        </p:spPr>
      </p:pic>
    </p:spTree>
    <p:extLst>
      <p:ext uri="{BB962C8B-B14F-4D97-AF65-F5344CB8AC3E}">
        <p14:creationId xmlns:p14="http://schemas.microsoft.com/office/powerpoint/2010/main" val="3557848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C43E6-A0EC-F9C1-F964-A351F71B375A}"/>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7718E5C-439F-58A8-C5A4-8C38DDB5453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Activation Functions used in LSTM</a:t>
            </a:r>
          </a:p>
        </p:txBody>
      </p:sp>
      <p:pic>
        <p:nvPicPr>
          <p:cNvPr id="2" name="Picture 2" descr="Home">
            <a:extLst>
              <a:ext uri="{FF2B5EF4-FFF2-40B4-BE49-F238E27FC236}">
                <a16:creationId xmlns:a16="http://schemas.microsoft.com/office/drawing/2014/main" id="{5F651B49-F5F5-CC20-3031-DD885D514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EEED05-D487-CD51-97B7-AEB1B7D7D42A}"/>
              </a:ext>
            </a:extLst>
          </p:cNvPr>
          <p:cNvPicPr>
            <a:picLocks noChangeAspect="1"/>
          </p:cNvPicPr>
          <p:nvPr/>
        </p:nvPicPr>
        <p:blipFill>
          <a:blip r:embed="rId3"/>
          <a:stretch>
            <a:fillRect/>
          </a:stretch>
        </p:blipFill>
        <p:spPr>
          <a:xfrm>
            <a:off x="1931030" y="794657"/>
            <a:ext cx="8672819" cy="6027609"/>
          </a:xfrm>
          <a:prstGeom prst="rect">
            <a:avLst/>
          </a:prstGeom>
        </p:spPr>
      </p:pic>
    </p:spTree>
    <p:extLst>
      <p:ext uri="{BB962C8B-B14F-4D97-AF65-F5344CB8AC3E}">
        <p14:creationId xmlns:p14="http://schemas.microsoft.com/office/powerpoint/2010/main" val="2974901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BED74-7313-45D4-453D-2EBDCCA385A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1D89F8A9-CD00-1684-84F6-1B706A1D5C02}"/>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Activation Functions used in LSTM</a:t>
            </a:r>
          </a:p>
        </p:txBody>
      </p:sp>
      <p:pic>
        <p:nvPicPr>
          <p:cNvPr id="2" name="Picture 2" descr="Home">
            <a:extLst>
              <a:ext uri="{FF2B5EF4-FFF2-40B4-BE49-F238E27FC236}">
                <a16:creationId xmlns:a16="http://schemas.microsoft.com/office/drawing/2014/main" id="{7588E20A-8AF1-D893-12B0-579041B74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0D5C772-14AC-1B84-07FC-C71BD478046F}"/>
              </a:ext>
            </a:extLst>
          </p:cNvPr>
          <p:cNvPicPr>
            <a:picLocks noChangeAspect="1"/>
          </p:cNvPicPr>
          <p:nvPr/>
        </p:nvPicPr>
        <p:blipFill>
          <a:blip r:embed="rId3"/>
          <a:stretch>
            <a:fillRect/>
          </a:stretch>
        </p:blipFill>
        <p:spPr>
          <a:xfrm>
            <a:off x="1157276" y="971195"/>
            <a:ext cx="11034724" cy="5554989"/>
          </a:xfrm>
          <a:prstGeom prst="rect">
            <a:avLst/>
          </a:prstGeom>
        </p:spPr>
      </p:pic>
    </p:spTree>
    <p:extLst>
      <p:ext uri="{BB962C8B-B14F-4D97-AF65-F5344CB8AC3E}">
        <p14:creationId xmlns:p14="http://schemas.microsoft.com/office/powerpoint/2010/main" val="3481752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E0312-9D10-9D41-9009-757052EF1B6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A30F5F6B-2953-7B28-0848-D721AE0B189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Open Sans" panose="020B0606030504020204" pitchFamily="34" charset="0"/>
              </a:rPr>
              <a:t>Step-by-step Working Procedure of LSTM</a:t>
            </a:r>
          </a:p>
        </p:txBody>
      </p:sp>
      <p:pic>
        <p:nvPicPr>
          <p:cNvPr id="2" name="Picture 2" descr="Home">
            <a:extLst>
              <a:ext uri="{FF2B5EF4-FFF2-40B4-BE49-F238E27FC236}">
                <a16:creationId xmlns:a16="http://schemas.microsoft.com/office/drawing/2014/main" id="{778131B4-C8AC-CF49-D5D6-FEF3A446AC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orget gate 1 ">
            <a:extLst>
              <a:ext uri="{FF2B5EF4-FFF2-40B4-BE49-F238E27FC236}">
                <a16:creationId xmlns:a16="http://schemas.microsoft.com/office/drawing/2014/main" id="{32D4BEEA-EB99-6618-8809-224EA97A3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38" y="939011"/>
            <a:ext cx="3145984" cy="25652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igmoid neural net layer">
            <a:extLst>
              <a:ext uri="{FF2B5EF4-FFF2-40B4-BE49-F238E27FC236}">
                <a16:creationId xmlns:a16="http://schemas.microsoft.com/office/drawing/2014/main" id="{748097E0-F853-1F16-47DC-A34648391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046" y="872675"/>
            <a:ext cx="3986653" cy="28580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nput gate">
            <a:extLst>
              <a:ext uri="{FF2B5EF4-FFF2-40B4-BE49-F238E27FC236}">
                <a16:creationId xmlns:a16="http://schemas.microsoft.com/office/drawing/2014/main" id="{9031EAF0-13DB-DF08-02E2-5D657CBFA4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425" y="4236909"/>
            <a:ext cx="3294997" cy="2405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FF896-3524-0FD0-5EA6-0FCA58F1A1B4}"/>
              </a:ext>
            </a:extLst>
          </p:cNvPr>
          <p:cNvSpPr txBox="1"/>
          <p:nvPr/>
        </p:nvSpPr>
        <p:spPr>
          <a:xfrm>
            <a:off x="2946462" y="3677003"/>
            <a:ext cx="6096946" cy="646331"/>
          </a:xfrm>
          <a:prstGeom prst="rect">
            <a:avLst/>
          </a:prstGeom>
          <a:noFill/>
        </p:spPr>
        <p:txBody>
          <a:bodyPr wrap="square">
            <a:spAutoFit/>
          </a:bodyPr>
          <a:lstStyle/>
          <a:p>
            <a:r>
              <a:rPr lang="en-IN" dirty="0">
                <a:hlinkClick r:id="rId6"/>
              </a:rPr>
              <a:t>https://dataaspirant.com/lstm-long-short-term-memory/</a:t>
            </a:r>
            <a:endParaRPr lang="en-IN" dirty="0"/>
          </a:p>
          <a:p>
            <a:endParaRPr lang="en-IN" dirty="0"/>
          </a:p>
        </p:txBody>
      </p:sp>
      <p:pic>
        <p:nvPicPr>
          <p:cNvPr id="7" name="Picture 6">
            <a:extLst>
              <a:ext uri="{FF2B5EF4-FFF2-40B4-BE49-F238E27FC236}">
                <a16:creationId xmlns:a16="http://schemas.microsoft.com/office/drawing/2014/main" id="{36AE4B40-E9C3-5A35-09A9-120CB39EA5AA}"/>
              </a:ext>
            </a:extLst>
          </p:cNvPr>
          <p:cNvPicPr>
            <a:picLocks noChangeAspect="1"/>
          </p:cNvPicPr>
          <p:nvPr/>
        </p:nvPicPr>
        <p:blipFill>
          <a:blip r:embed="rId7"/>
          <a:stretch>
            <a:fillRect/>
          </a:stretch>
        </p:blipFill>
        <p:spPr>
          <a:xfrm>
            <a:off x="7806827" y="4044956"/>
            <a:ext cx="3843618" cy="2813044"/>
          </a:xfrm>
          <a:prstGeom prst="rect">
            <a:avLst/>
          </a:prstGeom>
        </p:spPr>
      </p:pic>
    </p:spTree>
    <p:extLst>
      <p:ext uri="{BB962C8B-B14F-4D97-AF65-F5344CB8AC3E}">
        <p14:creationId xmlns:p14="http://schemas.microsoft.com/office/powerpoint/2010/main" val="1783019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38622-610C-1F76-D4D2-3C1B63067F84}"/>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0DCF562C-E7EA-29FE-EE97-B2726B1D5C1D}"/>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Open Sans" panose="020B0606030504020204" pitchFamily="34" charset="0"/>
              </a:rPr>
              <a:t>Different Types of LSTM Architectures</a:t>
            </a:r>
          </a:p>
        </p:txBody>
      </p:sp>
      <p:pic>
        <p:nvPicPr>
          <p:cNvPr id="2" name="Picture 2" descr="Home">
            <a:extLst>
              <a:ext uri="{FF2B5EF4-FFF2-40B4-BE49-F238E27FC236}">
                <a16:creationId xmlns:a16="http://schemas.microsoft.com/office/drawing/2014/main" id="{D970C39D-0D04-EE9A-5ED9-821E6D0920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ifferent Types of LSTM Architectures">
            <a:extLst>
              <a:ext uri="{FF2B5EF4-FFF2-40B4-BE49-F238E27FC236}">
                <a16:creationId xmlns:a16="http://schemas.microsoft.com/office/drawing/2014/main" id="{597D2345-4328-8C82-9073-7326C7823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9" t="38868" r="2648" b="23693"/>
          <a:stretch/>
        </p:blipFill>
        <p:spPr bwMode="auto">
          <a:xfrm>
            <a:off x="288881" y="1720890"/>
            <a:ext cx="11614238" cy="25500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07B565-7397-D34E-D760-14CE7AF81DCA}"/>
              </a:ext>
            </a:extLst>
          </p:cNvPr>
          <p:cNvSpPr txBox="1"/>
          <p:nvPr/>
        </p:nvSpPr>
        <p:spPr>
          <a:xfrm>
            <a:off x="3105268" y="4827886"/>
            <a:ext cx="6096946" cy="646331"/>
          </a:xfrm>
          <a:prstGeom prst="rect">
            <a:avLst/>
          </a:prstGeom>
          <a:noFill/>
        </p:spPr>
        <p:txBody>
          <a:bodyPr wrap="square">
            <a:spAutoFit/>
          </a:bodyPr>
          <a:lstStyle/>
          <a:p>
            <a:r>
              <a:rPr lang="en-IN" dirty="0">
                <a:hlinkClick r:id="rId4"/>
              </a:rPr>
              <a:t>https://dataaspirant.com/lstm-long-short-term-memory/</a:t>
            </a:r>
            <a:endParaRPr lang="en-IN" dirty="0"/>
          </a:p>
          <a:p>
            <a:endParaRPr lang="en-IN" dirty="0"/>
          </a:p>
        </p:txBody>
      </p:sp>
    </p:spTree>
    <p:extLst>
      <p:ext uri="{BB962C8B-B14F-4D97-AF65-F5344CB8AC3E}">
        <p14:creationId xmlns:p14="http://schemas.microsoft.com/office/powerpoint/2010/main" val="2946569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9788D-97E5-C20A-185B-CF301A9F0F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95B9B8-8933-2CC5-9B7A-A9E2CB7C933F}"/>
              </a:ext>
            </a:extLst>
          </p:cNvPr>
          <p:cNvSpPr>
            <a:spLocks noGrp="1"/>
          </p:cNvSpPr>
          <p:nvPr>
            <p:ph idx="1"/>
          </p:nvPr>
        </p:nvSpPr>
        <p:spPr>
          <a:xfrm>
            <a:off x="1070539" y="932719"/>
            <a:ext cx="10407737" cy="5735018"/>
          </a:xfrm>
        </p:spPr>
        <p:txBody>
          <a:bodyPr>
            <a:normAutofit fontScale="97500" lnSpcReduction="10000"/>
          </a:bodyPr>
          <a:lstStyle/>
          <a:p>
            <a:pPr algn="l" rtl="0" fontAlgn="base">
              <a:spcAft>
                <a:spcPts val="750"/>
              </a:spcAft>
              <a:buNone/>
            </a:pPr>
            <a:r>
              <a:rPr lang="en-US" sz="1800" b="0" i="0" dirty="0">
                <a:solidFill>
                  <a:srgbClr val="273239"/>
                </a:solidFill>
                <a:effectLst/>
                <a:latin typeface="Nunito" pitchFamily="2" charset="0"/>
              </a:rPr>
              <a:t>Some of the famous applications of LSTM includes:</a:t>
            </a:r>
          </a:p>
          <a:p>
            <a:pPr algn="l" fontAlgn="base">
              <a:spcAft>
                <a:spcPts val="1800"/>
              </a:spcAft>
              <a:buFont typeface="Arial" panose="020B0604020202020204" pitchFamily="34" charset="0"/>
              <a:buChar char="•"/>
            </a:pPr>
            <a:r>
              <a:rPr lang="en-US" sz="1800" b="1" i="0" dirty="0">
                <a:solidFill>
                  <a:srgbClr val="273239"/>
                </a:solidFill>
                <a:effectLst/>
                <a:latin typeface="Nunito" pitchFamily="2" charset="0"/>
              </a:rPr>
              <a:t>Language Modeling</a:t>
            </a:r>
            <a:r>
              <a:rPr lang="en-US" sz="1800" b="0" i="0" dirty="0">
                <a:solidFill>
                  <a:srgbClr val="273239"/>
                </a:solidFill>
                <a:effectLst/>
                <a:latin typeface="Nunito" pitchFamily="2" charset="0"/>
              </a:rPr>
              <a:t>: Used in tasks like language modeling, machine translation and text summarization. These networks learn the dependencies between words in a sentence to generate coherent and grammatically correct sentences.</a:t>
            </a:r>
          </a:p>
          <a:p>
            <a:pPr algn="l" fontAlgn="base">
              <a:spcAft>
                <a:spcPts val="1800"/>
              </a:spcAft>
              <a:buFont typeface="Arial" panose="020B0604020202020204" pitchFamily="34" charset="0"/>
              <a:buChar char="•"/>
            </a:pPr>
            <a:r>
              <a:rPr lang="en-US" sz="1800" b="1" i="0" dirty="0">
                <a:solidFill>
                  <a:srgbClr val="273239"/>
                </a:solidFill>
                <a:effectLst/>
                <a:latin typeface="Nunito" pitchFamily="2" charset="0"/>
              </a:rPr>
              <a:t>Speech Recognition</a:t>
            </a:r>
            <a:r>
              <a:rPr lang="en-US" sz="1800" b="0" i="0" dirty="0">
                <a:solidFill>
                  <a:srgbClr val="273239"/>
                </a:solidFill>
                <a:effectLst/>
                <a:latin typeface="Nunito" pitchFamily="2" charset="0"/>
              </a:rPr>
              <a:t>: Used in transcribing speech to text and recognizing spoken commands. By learning speech patterns they can match spoken words to corresponding text.</a:t>
            </a:r>
          </a:p>
          <a:p>
            <a:pPr algn="l" fontAlgn="base">
              <a:spcAft>
                <a:spcPts val="1800"/>
              </a:spcAft>
              <a:buFont typeface="Arial" panose="020B0604020202020204" pitchFamily="34" charset="0"/>
              <a:buChar char="•"/>
            </a:pPr>
            <a:r>
              <a:rPr lang="en-US" sz="1800" b="1" i="0" dirty="0">
                <a:solidFill>
                  <a:srgbClr val="273239"/>
                </a:solidFill>
                <a:effectLst/>
                <a:latin typeface="Nunito" pitchFamily="2" charset="0"/>
              </a:rPr>
              <a:t>Time Series Forecasting</a:t>
            </a:r>
            <a:r>
              <a:rPr lang="en-US" sz="1800" b="0" i="0" dirty="0">
                <a:solidFill>
                  <a:srgbClr val="273239"/>
                </a:solidFill>
                <a:effectLst/>
                <a:latin typeface="Nunito" pitchFamily="2" charset="0"/>
              </a:rPr>
              <a:t>: Used for predicting stock prices, weather and energy consumption. They learn patterns in time series data to predict future events.</a:t>
            </a:r>
          </a:p>
          <a:p>
            <a:pPr algn="l" fontAlgn="base">
              <a:spcAft>
                <a:spcPts val="1800"/>
              </a:spcAft>
              <a:buFont typeface="Arial" panose="020B0604020202020204" pitchFamily="34" charset="0"/>
              <a:buChar char="•"/>
            </a:pPr>
            <a:r>
              <a:rPr lang="en-US" sz="1800" b="1" i="0" dirty="0">
                <a:solidFill>
                  <a:srgbClr val="273239"/>
                </a:solidFill>
                <a:effectLst/>
                <a:latin typeface="Nunito" pitchFamily="2" charset="0"/>
              </a:rPr>
              <a:t>Anomaly Detection</a:t>
            </a:r>
            <a:r>
              <a:rPr lang="en-US" sz="1800" b="0" i="0" dirty="0">
                <a:solidFill>
                  <a:srgbClr val="273239"/>
                </a:solidFill>
                <a:effectLst/>
                <a:latin typeface="Nunito" pitchFamily="2" charset="0"/>
              </a:rPr>
              <a:t>: Used for detecting fraud or network intrusions. These networks can identify patterns in data that deviate drastically and flag them as potential anomalies.</a:t>
            </a:r>
          </a:p>
          <a:p>
            <a:pPr algn="l" fontAlgn="base">
              <a:spcAft>
                <a:spcPts val="1800"/>
              </a:spcAft>
              <a:buFont typeface="Arial" panose="020B0604020202020204" pitchFamily="34" charset="0"/>
              <a:buChar char="•"/>
            </a:pPr>
            <a:r>
              <a:rPr lang="en-US" sz="1800" b="1" i="0" dirty="0">
                <a:solidFill>
                  <a:srgbClr val="273239"/>
                </a:solidFill>
                <a:effectLst/>
                <a:latin typeface="Nunito" pitchFamily="2" charset="0"/>
              </a:rPr>
              <a:t>Recommender Systems</a:t>
            </a:r>
            <a:r>
              <a:rPr lang="en-US" sz="1800" b="0" i="0" dirty="0">
                <a:solidFill>
                  <a:srgbClr val="273239"/>
                </a:solidFill>
                <a:effectLst/>
                <a:latin typeface="Nunito" pitchFamily="2" charset="0"/>
              </a:rPr>
              <a:t>: In recommendation tasks like suggesting movies, music and books. They learn user behavior patterns to provide personalized suggestions.</a:t>
            </a:r>
          </a:p>
          <a:p>
            <a:pPr algn="l" fontAlgn="base">
              <a:spcAft>
                <a:spcPts val="1800"/>
              </a:spcAft>
              <a:buFont typeface="Arial" panose="020B0604020202020204" pitchFamily="34" charset="0"/>
              <a:buChar char="•"/>
            </a:pPr>
            <a:r>
              <a:rPr lang="en-US" sz="1800" b="1" i="0" dirty="0">
                <a:solidFill>
                  <a:srgbClr val="273239"/>
                </a:solidFill>
                <a:effectLst/>
                <a:latin typeface="Nunito" pitchFamily="2" charset="0"/>
              </a:rPr>
              <a:t>Video Analysis</a:t>
            </a:r>
            <a:r>
              <a:rPr lang="en-US" sz="1800" b="0" i="0" dirty="0">
                <a:solidFill>
                  <a:srgbClr val="273239"/>
                </a:solidFill>
                <a:effectLst/>
                <a:latin typeface="Nunito" pitchFamily="2" charset="0"/>
              </a:rPr>
              <a:t>: Applied in tasks such as object detection, activity recognition and action classification. When combined with </a:t>
            </a:r>
            <a:r>
              <a:rPr lang="en-US" sz="1800" b="0" i="0" u="sng" dirty="0">
                <a:solidFill>
                  <a:srgbClr val="357960"/>
                </a:solidFill>
                <a:effectLst/>
                <a:latin typeface="Nunito" pitchFamily="2" charset="0"/>
                <a:hlinkClick r:id="rId2"/>
              </a:rPr>
              <a:t>Convolutional Neural Networks (CNNs)</a:t>
            </a:r>
            <a:r>
              <a:rPr lang="en-US" sz="1800" b="0" i="0" dirty="0">
                <a:solidFill>
                  <a:srgbClr val="273239"/>
                </a:solidFill>
                <a:effectLst/>
                <a:latin typeface="Nunito" pitchFamily="2" charset="0"/>
              </a:rPr>
              <a:t> they help analyze video data and extract useful information.</a:t>
            </a:r>
          </a:p>
        </p:txBody>
      </p:sp>
      <p:sp>
        <p:nvSpPr>
          <p:cNvPr id="5" name="Rectangles 4">
            <a:extLst>
              <a:ext uri="{FF2B5EF4-FFF2-40B4-BE49-F238E27FC236}">
                <a16:creationId xmlns:a16="http://schemas.microsoft.com/office/drawing/2014/main" id="{0708F3C8-BBFB-0058-2135-443DD9EC0C3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Applications of LSTM</a:t>
            </a:r>
          </a:p>
        </p:txBody>
      </p:sp>
      <p:pic>
        <p:nvPicPr>
          <p:cNvPr id="2" name="Picture 2" descr="Home">
            <a:extLst>
              <a:ext uri="{FF2B5EF4-FFF2-40B4-BE49-F238E27FC236}">
                <a16:creationId xmlns:a16="http://schemas.microsoft.com/office/drawing/2014/main" id="{77666E63-245B-3870-95A9-15C6BCBA3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553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D851D-FA15-F01E-BDF0-91D98E3B4764}"/>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8B748C7-93B2-0D7D-5744-559CDA43CA6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US" sz="3200" dirty="0"/>
              <a:t>Gated Recurrent Unit (GRU), </a:t>
            </a:r>
          </a:p>
        </p:txBody>
      </p:sp>
      <p:pic>
        <p:nvPicPr>
          <p:cNvPr id="2" name="Picture 2" descr="Home">
            <a:extLst>
              <a:ext uri="{FF2B5EF4-FFF2-40B4-BE49-F238E27FC236}">
                <a16:creationId xmlns:a16="http://schemas.microsoft.com/office/drawing/2014/main" id="{5F3A5654-5FD1-0AEB-72B0-0BC06A332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12D40620-8C3C-ECE0-3E32-4A66FF071AB5}"/>
              </a:ext>
            </a:extLst>
          </p:cNvPr>
          <p:cNvSpPr>
            <a:spLocks noGrp="1" noChangeArrowheads="1"/>
          </p:cNvSpPr>
          <p:nvPr>
            <p:ph idx="1"/>
          </p:nvPr>
        </p:nvSpPr>
        <p:spPr bwMode="auto">
          <a:xfrm>
            <a:off x="1022310" y="990435"/>
            <a:ext cx="1048731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Recurrent Neural Networks (RNNs) are widely used in machine learning for sequential data tasks such as: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Text processing</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Speech recognition</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Time-series analysis</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Traditional RNNs face difficulty in capturing </a:t>
            </a:r>
            <a:r>
              <a:rPr kumimoji="0" lang="en-US" altLang="en-US" sz="2000" b="1" i="0" u="none" strike="noStrike" cap="none" normalizeH="0" baseline="0" dirty="0">
                <a:ln>
                  <a:noFill/>
                </a:ln>
                <a:solidFill>
                  <a:schemeClr val="tx1"/>
                </a:solidFill>
                <a:effectLst/>
                <a:latin typeface="Arial" panose="020B0604020202020204" pitchFamily="34" charset="0"/>
              </a:rPr>
              <a:t>long-term dependencies</a:t>
            </a:r>
            <a:r>
              <a:rPr kumimoji="0" lang="en-US" altLang="en-US" sz="2000" b="0" i="0" u="none" strike="noStrike" cap="none" normalizeH="0" baseline="0" dirty="0">
                <a:ln>
                  <a:noFill/>
                </a:ln>
                <a:solidFill>
                  <a:schemeClr val="tx1"/>
                </a:solidFill>
                <a:effectLst/>
                <a:latin typeface="Arial" panose="020B0604020202020204" pitchFamily="34" charset="0"/>
              </a:rPr>
              <a:t> due to the </a:t>
            </a:r>
            <a:r>
              <a:rPr kumimoji="0" lang="en-US" altLang="en-US" sz="2000" b="1" i="0" u="none" strike="noStrike" cap="none" normalizeH="0" baseline="0" dirty="0">
                <a:ln>
                  <a:noFill/>
                </a:ln>
                <a:solidFill>
                  <a:schemeClr val="tx1"/>
                </a:solidFill>
                <a:effectLst/>
                <a:latin typeface="Arial" panose="020B0604020202020204" pitchFamily="34" charset="0"/>
              </a:rPr>
              <a:t>vanishing gradient problem</a:t>
            </a:r>
            <a:r>
              <a:rPr kumimoji="0" lang="en-US" altLang="en-US" sz="20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Long Short-Term Memory (LSTM)</a:t>
            </a:r>
            <a:r>
              <a:rPr kumimoji="0" lang="en-US" altLang="en-US" sz="2000" b="0" i="0" u="none" strike="noStrike" cap="none" normalizeH="0" baseline="0" dirty="0">
                <a:ln>
                  <a:noFill/>
                </a:ln>
                <a:solidFill>
                  <a:schemeClr val="tx1"/>
                </a:solidFill>
                <a:effectLst/>
                <a:latin typeface="Arial" panose="020B0604020202020204" pitchFamily="34" charset="0"/>
              </a:rPr>
              <a:t> networks were introduced to address this issue by maintaining long-term memory through gated mechanisms.</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However, LSTMs have:</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A </a:t>
            </a:r>
            <a:r>
              <a:rPr kumimoji="0" lang="en-US" altLang="en-US" sz="2000" b="1" i="0" u="none" strike="noStrike" cap="none" normalizeH="0" baseline="0" dirty="0">
                <a:ln>
                  <a:noFill/>
                </a:ln>
                <a:solidFill>
                  <a:schemeClr val="tx1"/>
                </a:solidFill>
                <a:effectLst/>
                <a:latin typeface="Arial" panose="020B0604020202020204" pitchFamily="34" charset="0"/>
              </a:rPr>
              <a:t>complex structure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Higher computational cost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To improve efficiency, the </a:t>
            </a:r>
            <a:r>
              <a:rPr kumimoji="0" lang="en-US" altLang="en-US" sz="2000" b="1" i="0" u="none" strike="noStrike" cap="none" normalizeH="0" baseline="0" dirty="0">
                <a:ln>
                  <a:noFill/>
                </a:ln>
                <a:solidFill>
                  <a:schemeClr val="tx1"/>
                </a:solidFill>
                <a:effectLst/>
                <a:latin typeface="Arial" panose="020B0604020202020204" pitchFamily="34" charset="0"/>
              </a:rPr>
              <a:t>Gated Recurrent Unit (GRU)</a:t>
            </a:r>
            <a:r>
              <a:rPr kumimoji="0" lang="en-US" altLang="en-US" sz="2000" b="0" i="0" u="none" strike="noStrike" cap="none" normalizeH="0" baseline="0" dirty="0">
                <a:ln>
                  <a:noFill/>
                </a:ln>
                <a:solidFill>
                  <a:schemeClr val="tx1"/>
                </a:solidFill>
                <a:effectLst/>
                <a:latin typeface="Arial" panose="020B0604020202020204" pitchFamily="34" charset="0"/>
              </a:rPr>
              <a:t> was introduced.</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GRUs simplify the LSTM architecture by:</a:t>
            </a:r>
          </a:p>
          <a:p>
            <a:pPr lvl="1"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Merging gates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Offering </a:t>
            </a:r>
            <a:r>
              <a:rPr kumimoji="0" lang="en-US" altLang="en-US" sz="2000" b="1" i="0" u="none" strike="noStrike" cap="none" normalizeH="0" baseline="0" dirty="0">
                <a:ln>
                  <a:noFill/>
                </a:ln>
                <a:solidFill>
                  <a:schemeClr val="tx1"/>
                </a:solidFill>
                <a:effectLst/>
                <a:latin typeface="Arial" panose="020B0604020202020204" pitchFamily="34" charset="0"/>
              </a:rPr>
              <a:t>comparable performance</a:t>
            </a:r>
            <a:r>
              <a:rPr kumimoji="0" lang="en-US" altLang="en-US" sz="2000" b="0" i="0" u="none" strike="noStrike" cap="none" normalizeH="0" baseline="0" dirty="0">
                <a:ln>
                  <a:noFill/>
                </a:ln>
                <a:solidFill>
                  <a:schemeClr val="tx1"/>
                </a:solidFill>
                <a:effectLst/>
                <a:latin typeface="Arial" panose="020B0604020202020204" pitchFamily="34" charset="0"/>
              </a:rPr>
              <a:t> on many tasks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Reducing computational complexity</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GRUs are effective for many sequential tasks </a:t>
            </a:r>
            <a:r>
              <a:rPr kumimoji="0" lang="en-US" altLang="en-US" sz="2000" b="1" i="0" u="none" strike="noStrike" cap="none" normalizeH="0" baseline="0" dirty="0">
                <a:ln>
                  <a:noFill/>
                </a:ln>
                <a:solidFill>
                  <a:schemeClr val="tx1"/>
                </a:solidFill>
                <a:effectLst/>
                <a:latin typeface="Arial" panose="020B0604020202020204" pitchFamily="34" charset="0"/>
              </a:rPr>
              <a:t>without sacrificing model accuracy</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4284651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9200-C561-6C33-252F-A921A1A2881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AE127DF4-D105-1805-7F46-2E4CD1AB05B9}"/>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US" sz="3200" dirty="0"/>
              <a:t>Gated Recurrent Unit (GRU), </a:t>
            </a:r>
          </a:p>
        </p:txBody>
      </p:sp>
      <p:pic>
        <p:nvPicPr>
          <p:cNvPr id="2" name="Picture 2" descr="Home">
            <a:extLst>
              <a:ext uri="{FF2B5EF4-FFF2-40B4-BE49-F238E27FC236}">
                <a16:creationId xmlns:a16="http://schemas.microsoft.com/office/drawing/2014/main" id="{DA96E01C-D17D-C5C4-76A2-1B3AA1FE50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The Architecture of basic Gated Recurrent Unit (GRU). | Download Scientific  Diagram">
            <a:extLst>
              <a:ext uri="{FF2B5EF4-FFF2-40B4-BE49-F238E27FC236}">
                <a16:creationId xmlns:a16="http://schemas.microsoft.com/office/drawing/2014/main" id="{17D17903-83AA-32EA-ADBE-61C0E976B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991" y="1112863"/>
            <a:ext cx="9587001" cy="50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19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BB04A-4E19-C95D-6DE2-3ED0EF8259B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0EC5C523-1272-2BC5-142E-6DA3A30773B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US" sz="3200" dirty="0"/>
              <a:t>Gated Recurrent Unit (GRU), </a:t>
            </a:r>
          </a:p>
        </p:txBody>
      </p:sp>
      <p:pic>
        <p:nvPicPr>
          <p:cNvPr id="2" name="Picture 2" descr="Home">
            <a:extLst>
              <a:ext uri="{FF2B5EF4-FFF2-40B4-BE49-F238E27FC236}">
                <a16:creationId xmlns:a16="http://schemas.microsoft.com/office/drawing/2014/main" id="{14491872-7C72-A0D0-4240-483A2514AA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18E699B-AD53-539C-2F2A-7953D9D7A666}"/>
              </a:ext>
            </a:extLst>
          </p:cNvPr>
          <p:cNvPicPr>
            <a:picLocks noChangeAspect="1"/>
          </p:cNvPicPr>
          <p:nvPr/>
        </p:nvPicPr>
        <p:blipFill>
          <a:blip r:embed="rId3"/>
          <a:stretch>
            <a:fillRect/>
          </a:stretch>
        </p:blipFill>
        <p:spPr>
          <a:xfrm>
            <a:off x="530511" y="1106055"/>
            <a:ext cx="11603069" cy="5077534"/>
          </a:xfrm>
          <a:prstGeom prst="rect">
            <a:avLst/>
          </a:prstGeom>
        </p:spPr>
      </p:pic>
    </p:spTree>
    <p:extLst>
      <p:ext uri="{BB962C8B-B14F-4D97-AF65-F5344CB8AC3E}">
        <p14:creationId xmlns:p14="http://schemas.microsoft.com/office/powerpoint/2010/main" val="1846787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DFC8-5E6B-3B9D-EBA8-3EA01DED6F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5A5A34-00F6-898C-4DD7-5D7ADD027414}"/>
              </a:ext>
            </a:extLst>
          </p:cNvPr>
          <p:cNvSpPr>
            <a:spLocks noGrp="1"/>
          </p:cNvSpPr>
          <p:nvPr>
            <p:ph idx="1"/>
          </p:nvPr>
        </p:nvSpPr>
        <p:spPr>
          <a:xfrm>
            <a:off x="1059180" y="1222375"/>
            <a:ext cx="10438765" cy="5337810"/>
          </a:xfrm>
        </p:spPr>
        <p:txBody>
          <a:bodyPr>
            <a:normAutofit fontScale="97500"/>
          </a:bodyPr>
          <a:lstStyle/>
          <a:p>
            <a:pPr algn="l" fontAlgn="base">
              <a:buFont typeface="Arial" panose="020B0604020202020204" pitchFamily="34" charset="0"/>
              <a:buChar char="•"/>
            </a:pPr>
            <a:r>
              <a:rPr lang="en-US" sz="1800" b="1" i="0" dirty="0">
                <a:solidFill>
                  <a:srgbClr val="222222"/>
                </a:solidFill>
                <a:effectLst/>
                <a:latin typeface="Source Sans Pro" panose="020B0503030403020204" pitchFamily="34" charset="0"/>
              </a:rPr>
              <a:t>Natural Language Processing:</a:t>
            </a:r>
            <a:r>
              <a:rPr lang="en-US" sz="1800" b="0" i="0" dirty="0">
                <a:solidFill>
                  <a:srgbClr val="222222"/>
                </a:solidFill>
                <a:effectLst/>
                <a:latin typeface="Source Sans Pro" panose="020B0503030403020204" pitchFamily="34" charset="0"/>
              </a:rPr>
              <a:t> Text mining and Sentiment (e.g., </a:t>
            </a:r>
            <a:r>
              <a:rPr lang="en-US" sz="1800" b="0" i="0" u="none" strike="noStrike" dirty="0">
                <a:solidFill>
                  <a:srgbClr val="222222"/>
                </a:solidFill>
                <a:effectLst/>
                <a:latin typeface="Source Sans Pro" panose="020B0503030403020204" pitchFamily="34" charset="0"/>
                <a:hlinkClick r:id="rId2"/>
              </a:rPr>
              <a:t>Learning word vectors for sentiment analysis</a:t>
            </a:r>
            <a:r>
              <a:rPr lang="en-US" sz="1800" b="0" i="0" dirty="0">
                <a:solidFill>
                  <a:srgbClr val="222222"/>
                </a:solidFill>
                <a:effectLst/>
                <a:latin typeface="Source Sans Pro" panose="020B0503030403020204" pitchFamily="34" charset="0"/>
              </a:rPr>
              <a:t>)</a:t>
            </a:r>
          </a:p>
          <a:p>
            <a:pPr algn="l" fontAlgn="base">
              <a:buFont typeface="Arial" panose="020B0604020202020204" pitchFamily="34" charset="0"/>
              <a:buChar char="•"/>
            </a:pPr>
            <a:r>
              <a:rPr lang="en-US" sz="1800" b="1" i="0" dirty="0">
                <a:solidFill>
                  <a:srgbClr val="222222"/>
                </a:solidFill>
                <a:effectLst/>
                <a:latin typeface="Source Sans Pro" panose="020B0503030403020204" pitchFamily="34" charset="0"/>
              </a:rPr>
              <a:t>Machine Translation:</a:t>
            </a:r>
            <a:r>
              <a:rPr lang="en-US" sz="1800" b="0" i="0" dirty="0">
                <a:solidFill>
                  <a:srgbClr val="222222"/>
                </a:solidFill>
                <a:effectLst/>
                <a:latin typeface="Source Sans Pro" panose="020B0503030403020204" pitchFamily="34" charset="0"/>
              </a:rPr>
              <a:t> Given an input in one language use sequence models to translate the input into different languages as output. </a:t>
            </a:r>
            <a:r>
              <a:rPr lang="en-US" sz="1800" b="0" i="0" u="none" strike="noStrike" dirty="0">
                <a:solidFill>
                  <a:srgbClr val="222222"/>
                </a:solidFill>
                <a:effectLst/>
                <a:latin typeface="Source Sans Pro" panose="020B0503030403020204" pitchFamily="34" charset="0"/>
                <a:hlinkClick r:id="rId3"/>
              </a:rPr>
              <a:t>Here a recent survey</a:t>
            </a:r>
            <a:endParaRPr lang="en-US" sz="1800" b="0" i="0" dirty="0">
              <a:solidFill>
                <a:srgbClr val="222222"/>
              </a:solidFill>
              <a:effectLst/>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dirty="0"/>
          </a:p>
        </p:txBody>
      </p:sp>
      <p:sp>
        <p:nvSpPr>
          <p:cNvPr id="5" name="Rectangles 4">
            <a:extLst>
              <a:ext uri="{FF2B5EF4-FFF2-40B4-BE49-F238E27FC236}">
                <a16:creationId xmlns:a16="http://schemas.microsoft.com/office/drawing/2014/main" id="{0C719E27-0B40-4229-0D3A-FC2EE52825A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Application of S</a:t>
            </a:r>
            <a:r>
              <a:rPr lang="en-US" sz="3200" dirty="0"/>
              <a:t>equence Data</a:t>
            </a:r>
            <a:endParaRPr lang="en-US" sz="3200" b="1" dirty="0"/>
          </a:p>
        </p:txBody>
      </p:sp>
      <p:pic>
        <p:nvPicPr>
          <p:cNvPr id="2" name="Picture 2" descr="Home">
            <a:extLst>
              <a:ext uri="{FF2B5EF4-FFF2-40B4-BE49-F238E27FC236}">
                <a16:creationId xmlns:a16="http://schemas.microsoft.com/office/drawing/2014/main" id="{66EEFF24-5091-8E3D-B96F-99D5C92F8C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87EBD40-C79F-A552-685D-EDB21A577B92}"/>
              </a:ext>
            </a:extLst>
          </p:cNvPr>
          <p:cNvPicPr>
            <a:picLocks noChangeAspect="1"/>
          </p:cNvPicPr>
          <p:nvPr/>
        </p:nvPicPr>
        <p:blipFill>
          <a:blip r:embed="rId5"/>
          <a:stretch>
            <a:fillRect/>
          </a:stretch>
        </p:blipFill>
        <p:spPr>
          <a:xfrm>
            <a:off x="3835879" y="2781537"/>
            <a:ext cx="5003321" cy="3186526"/>
          </a:xfrm>
          <a:prstGeom prst="rect">
            <a:avLst/>
          </a:prstGeom>
        </p:spPr>
      </p:pic>
    </p:spTree>
    <p:extLst>
      <p:ext uri="{BB962C8B-B14F-4D97-AF65-F5344CB8AC3E}">
        <p14:creationId xmlns:p14="http://schemas.microsoft.com/office/powerpoint/2010/main" val="3806361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DF45-3629-E68B-9099-2C3F2202317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8463E502-7A6A-D3BE-0EE5-0B222028D74F}"/>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US" sz="3200" dirty="0"/>
              <a:t>Gated Recurrent Unit (GRU), </a:t>
            </a:r>
          </a:p>
        </p:txBody>
      </p:sp>
      <p:pic>
        <p:nvPicPr>
          <p:cNvPr id="2" name="Picture 2" descr="Home">
            <a:extLst>
              <a:ext uri="{FF2B5EF4-FFF2-40B4-BE49-F238E27FC236}">
                <a16:creationId xmlns:a16="http://schemas.microsoft.com/office/drawing/2014/main" id="{B5EAA955-EE30-0005-6FA9-4A9D8BD36F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30E4238-A376-5CD0-68FD-789F280055F6}"/>
              </a:ext>
            </a:extLst>
          </p:cNvPr>
          <p:cNvPicPr>
            <a:picLocks noChangeAspect="1"/>
          </p:cNvPicPr>
          <p:nvPr/>
        </p:nvPicPr>
        <p:blipFill>
          <a:blip r:embed="rId3"/>
          <a:stretch>
            <a:fillRect/>
          </a:stretch>
        </p:blipFill>
        <p:spPr>
          <a:xfrm>
            <a:off x="5226571" y="3230144"/>
            <a:ext cx="6745821" cy="3385131"/>
          </a:xfrm>
          <a:prstGeom prst="rect">
            <a:avLst/>
          </a:prstGeom>
        </p:spPr>
      </p:pic>
      <p:sp>
        <p:nvSpPr>
          <p:cNvPr id="8" name="TextBox 7">
            <a:extLst>
              <a:ext uri="{FF2B5EF4-FFF2-40B4-BE49-F238E27FC236}">
                <a16:creationId xmlns:a16="http://schemas.microsoft.com/office/drawing/2014/main" id="{605E5E01-8649-EF45-F354-3B0810DC0C7E}"/>
              </a:ext>
            </a:extLst>
          </p:cNvPr>
          <p:cNvSpPr txBox="1"/>
          <p:nvPr/>
        </p:nvSpPr>
        <p:spPr>
          <a:xfrm>
            <a:off x="326335" y="989505"/>
            <a:ext cx="11646057" cy="2318583"/>
          </a:xfrm>
          <a:prstGeom prst="rect">
            <a:avLst/>
          </a:prstGeom>
          <a:noFill/>
        </p:spPr>
        <p:txBody>
          <a:bodyPr wrap="square">
            <a:spAutoFit/>
          </a:bodyPr>
          <a:lstStyle/>
          <a:p>
            <a:pPr marL="285750" indent="-285750" algn="l" rtl="0" fontAlgn="base">
              <a:spcAft>
                <a:spcPts val="750"/>
              </a:spcAft>
              <a:buFont typeface="Arial" panose="020B0604020202020204" pitchFamily="34" charset="0"/>
              <a:buChar char="•"/>
            </a:pPr>
            <a:r>
              <a:rPr lang="en-US" b="0" i="0" dirty="0">
                <a:solidFill>
                  <a:srgbClr val="273239"/>
                </a:solidFill>
                <a:effectLst/>
                <a:latin typeface="Nunito" pitchFamily="2" charset="0"/>
              </a:rPr>
              <a:t>The GRU consists of </a:t>
            </a:r>
            <a:r>
              <a:rPr lang="en-US" b="1" i="0" dirty="0">
                <a:solidFill>
                  <a:srgbClr val="273239"/>
                </a:solidFill>
                <a:effectLst/>
                <a:latin typeface="Nunito" pitchFamily="2" charset="0"/>
              </a:rPr>
              <a:t>two main gates</a:t>
            </a:r>
            <a:r>
              <a:rPr lang="en-US" b="0" i="0" dirty="0">
                <a:solidFill>
                  <a:srgbClr val="273239"/>
                </a:solidFill>
                <a:effectLst/>
                <a:latin typeface="Nunito" pitchFamily="2" charset="0"/>
              </a:rPr>
              <a:t>:</a:t>
            </a:r>
          </a:p>
          <a:p>
            <a:pPr marL="742950" lvl="1" indent="-285750" fontAlgn="base">
              <a:spcAft>
                <a:spcPts val="1800"/>
              </a:spcAft>
              <a:buFont typeface="Arial" panose="020B0604020202020204" pitchFamily="34" charset="0"/>
              <a:buChar char="•"/>
            </a:pPr>
            <a:r>
              <a:rPr lang="en-US" b="1" i="0" dirty="0">
                <a:solidFill>
                  <a:srgbClr val="273239"/>
                </a:solidFill>
                <a:effectLst/>
                <a:latin typeface="Nunito" pitchFamily="2" charset="0"/>
              </a:rPr>
              <a:t>Update Gate</a:t>
            </a:r>
            <a:r>
              <a:rPr lang="en-US" b="0" i="0" dirty="0">
                <a:solidFill>
                  <a:srgbClr val="273239"/>
                </a:solidFill>
                <a:effectLst/>
                <a:latin typeface="Nunito" pitchFamily="2" charset="0"/>
              </a:rPr>
              <a:t> (</a:t>
            </a:r>
            <a:r>
              <a:rPr lang="en-US" b="0" i="0" dirty="0" err="1">
                <a:solidFill>
                  <a:srgbClr val="273239"/>
                </a:solidFill>
                <a:effectLst/>
                <a:latin typeface="KaTeX_Main"/>
              </a:rPr>
              <a:t>zt</a:t>
            </a:r>
            <a:r>
              <a:rPr lang="en-US" b="0" i="0" dirty="0">
                <a:solidFill>
                  <a:srgbClr val="273239"/>
                </a:solidFill>
                <a:effectLst/>
                <a:latin typeface="KaTeX_Main"/>
              </a:rPr>
              <a:t>​</a:t>
            </a:r>
            <a:r>
              <a:rPr lang="en-US" b="0" i="0" dirty="0">
                <a:solidFill>
                  <a:srgbClr val="273239"/>
                </a:solidFill>
                <a:effectLst/>
                <a:latin typeface="Nunito" pitchFamily="2" charset="0"/>
              </a:rPr>
              <a:t>): This gate decides how much information from previous hidden state should be retained for the next time step.</a:t>
            </a:r>
          </a:p>
          <a:p>
            <a:pPr marL="742950" lvl="1" indent="-285750" fontAlgn="base">
              <a:spcAft>
                <a:spcPts val="1800"/>
              </a:spcAft>
              <a:buFont typeface="Arial" panose="020B0604020202020204" pitchFamily="34" charset="0"/>
              <a:buChar char="•"/>
            </a:pPr>
            <a:r>
              <a:rPr lang="en-US" b="1" i="0" dirty="0">
                <a:solidFill>
                  <a:srgbClr val="273239"/>
                </a:solidFill>
                <a:effectLst/>
                <a:latin typeface="Nunito" pitchFamily="2" charset="0"/>
              </a:rPr>
              <a:t>Reset Gate</a:t>
            </a:r>
            <a:r>
              <a:rPr lang="en-US" b="0" i="0" dirty="0">
                <a:solidFill>
                  <a:srgbClr val="273239"/>
                </a:solidFill>
                <a:effectLst/>
                <a:latin typeface="Nunito" pitchFamily="2" charset="0"/>
              </a:rPr>
              <a:t> (</a:t>
            </a:r>
            <a:r>
              <a:rPr lang="en-US" b="0" i="0" dirty="0">
                <a:solidFill>
                  <a:srgbClr val="273239"/>
                </a:solidFill>
                <a:effectLst/>
                <a:latin typeface="KaTeX_Main"/>
              </a:rPr>
              <a:t>rt</a:t>
            </a:r>
            <a:r>
              <a:rPr lang="en-US" b="0" i="0" dirty="0">
                <a:solidFill>
                  <a:srgbClr val="273239"/>
                </a:solidFill>
                <a:effectLst/>
                <a:latin typeface="Nunito" pitchFamily="2" charset="0"/>
              </a:rPr>
              <a:t>): This gate determines how much of the past hidden state should be forgotten.</a:t>
            </a:r>
          </a:p>
          <a:p>
            <a:pPr marL="285750" indent="-285750" algn="l" rtl="0" fontAlgn="base">
              <a:spcAft>
                <a:spcPts val="750"/>
              </a:spcAft>
              <a:buFont typeface="Arial" panose="020B0604020202020204" pitchFamily="34" charset="0"/>
              <a:buChar char="•"/>
            </a:pPr>
            <a:r>
              <a:rPr lang="en-US" b="0" i="0" dirty="0">
                <a:solidFill>
                  <a:srgbClr val="273239"/>
                </a:solidFill>
                <a:effectLst/>
                <a:latin typeface="Nunito" pitchFamily="2" charset="0"/>
              </a:rPr>
              <a:t>These gates allow GRU to control the flow of information in a more efficient manner compared to traditional RNNs which solely rely on hidden state.</a:t>
            </a:r>
          </a:p>
        </p:txBody>
      </p:sp>
      <p:sp>
        <p:nvSpPr>
          <p:cNvPr id="10" name="TextBox 9">
            <a:extLst>
              <a:ext uri="{FF2B5EF4-FFF2-40B4-BE49-F238E27FC236}">
                <a16:creationId xmlns:a16="http://schemas.microsoft.com/office/drawing/2014/main" id="{04BA035F-252F-4B84-4A44-64EC8B67FC88}"/>
              </a:ext>
            </a:extLst>
          </p:cNvPr>
          <p:cNvSpPr txBox="1"/>
          <p:nvPr/>
        </p:nvSpPr>
        <p:spPr>
          <a:xfrm>
            <a:off x="396145" y="4592349"/>
            <a:ext cx="6096946" cy="646331"/>
          </a:xfrm>
          <a:prstGeom prst="rect">
            <a:avLst/>
          </a:prstGeom>
          <a:noFill/>
        </p:spPr>
        <p:txBody>
          <a:bodyPr wrap="square">
            <a:spAutoFit/>
          </a:bodyPr>
          <a:lstStyle/>
          <a:p>
            <a:r>
              <a:rPr lang="en-IN" dirty="0">
                <a:hlinkClick r:id="rId4"/>
              </a:rPr>
              <a:t>https://d2l.ai/chapter_recurrent-modern/gru.html</a:t>
            </a:r>
            <a:endParaRPr lang="en-IN" dirty="0"/>
          </a:p>
          <a:p>
            <a:endParaRPr lang="en-IN" dirty="0"/>
          </a:p>
        </p:txBody>
      </p:sp>
    </p:spTree>
    <p:extLst>
      <p:ext uri="{BB962C8B-B14F-4D97-AF65-F5344CB8AC3E}">
        <p14:creationId xmlns:p14="http://schemas.microsoft.com/office/powerpoint/2010/main" val="4246342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03A80-AF68-2041-B60C-760C1BF33A30}"/>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80AA017-1783-3B13-0F7E-64C22B0A8F35}"/>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IN" sz="3200" b="1" i="0" dirty="0">
                <a:solidFill>
                  <a:schemeClr val="bg1"/>
                </a:solidFill>
                <a:effectLst/>
                <a:latin typeface="Nunito" pitchFamily="2" charset="0"/>
              </a:rPr>
              <a:t>Equations for GRU Operations</a:t>
            </a:r>
          </a:p>
        </p:txBody>
      </p:sp>
      <p:pic>
        <p:nvPicPr>
          <p:cNvPr id="2" name="Picture 2" descr="Home">
            <a:extLst>
              <a:ext uri="{FF2B5EF4-FFF2-40B4-BE49-F238E27FC236}">
                <a16:creationId xmlns:a16="http://schemas.microsoft.com/office/drawing/2014/main" id="{77E76475-A5D6-45CA-6840-33544E4872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1B356F7-8465-A872-E592-71464B65BCB9}"/>
              </a:ext>
            </a:extLst>
          </p:cNvPr>
          <p:cNvPicPr>
            <a:picLocks noChangeAspect="1"/>
          </p:cNvPicPr>
          <p:nvPr/>
        </p:nvPicPr>
        <p:blipFill>
          <a:blip r:embed="rId3"/>
          <a:stretch>
            <a:fillRect/>
          </a:stretch>
        </p:blipFill>
        <p:spPr>
          <a:xfrm>
            <a:off x="751473" y="859591"/>
            <a:ext cx="10983373" cy="3752166"/>
          </a:xfrm>
          <a:prstGeom prst="rect">
            <a:avLst/>
          </a:prstGeom>
        </p:spPr>
      </p:pic>
      <p:pic>
        <p:nvPicPr>
          <p:cNvPr id="12" name="Picture 11">
            <a:extLst>
              <a:ext uri="{FF2B5EF4-FFF2-40B4-BE49-F238E27FC236}">
                <a16:creationId xmlns:a16="http://schemas.microsoft.com/office/drawing/2014/main" id="{3025CC2F-578B-937C-7AA1-51114D6723F7}"/>
              </a:ext>
            </a:extLst>
          </p:cNvPr>
          <p:cNvPicPr>
            <a:picLocks noChangeAspect="1"/>
          </p:cNvPicPr>
          <p:nvPr/>
        </p:nvPicPr>
        <p:blipFill>
          <a:blip r:embed="rId4"/>
          <a:srcRect l="3317" t="12770" r="4038" b="13739"/>
          <a:stretch/>
        </p:blipFill>
        <p:spPr>
          <a:xfrm>
            <a:off x="2765918" y="4058005"/>
            <a:ext cx="7059622" cy="2799995"/>
          </a:xfrm>
          <a:prstGeom prst="rect">
            <a:avLst/>
          </a:prstGeom>
        </p:spPr>
      </p:pic>
    </p:spTree>
    <p:extLst>
      <p:ext uri="{BB962C8B-B14F-4D97-AF65-F5344CB8AC3E}">
        <p14:creationId xmlns:p14="http://schemas.microsoft.com/office/powerpoint/2010/main" val="1270129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396DB-BB00-0CDD-0FB9-5773C856E6F3}"/>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1BAE7F4-4AD7-075E-6CDB-FC7E80FBF07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IN" sz="3200" b="1" i="0" dirty="0">
                <a:solidFill>
                  <a:schemeClr val="bg1"/>
                </a:solidFill>
                <a:effectLst/>
                <a:latin typeface="Nunito" pitchFamily="2" charset="0"/>
              </a:rPr>
              <a:t>Equations for GRU Operations</a:t>
            </a:r>
            <a:endParaRPr lang="en-US" sz="3200" dirty="0"/>
          </a:p>
        </p:txBody>
      </p:sp>
      <p:pic>
        <p:nvPicPr>
          <p:cNvPr id="2" name="Picture 2" descr="Home">
            <a:extLst>
              <a:ext uri="{FF2B5EF4-FFF2-40B4-BE49-F238E27FC236}">
                <a16:creationId xmlns:a16="http://schemas.microsoft.com/office/drawing/2014/main" id="{74D568F5-D998-8803-4B7E-66B7253301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6607A93-6424-0A96-0E15-AEA7752B115D}"/>
              </a:ext>
            </a:extLst>
          </p:cNvPr>
          <p:cNvPicPr>
            <a:picLocks noChangeAspect="1"/>
          </p:cNvPicPr>
          <p:nvPr/>
        </p:nvPicPr>
        <p:blipFill>
          <a:blip r:embed="rId3"/>
          <a:stretch>
            <a:fillRect/>
          </a:stretch>
        </p:blipFill>
        <p:spPr>
          <a:xfrm>
            <a:off x="769210" y="845391"/>
            <a:ext cx="8959779" cy="3248451"/>
          </a:xfrm>
          <a:prstGeom prst="rect">
            <a:avLst/>
          </a:prstGeom>
        </p:spPr>
      </p:pic>
      <p:pic>
        <p:nvPicPr>
          <p:cNvPr id="3" name="Picture 2">
            <a:extLst>
              <a:ext uri="{FF2B5EF4-FFF2-40B4-BE49-F238E27FC236}">
                <a16:creationId xmlns:a16="http://schemas.microsoft.com/office/drawing/2014/main" id="{F3B0FB2D-BF4B-40E1-5F85-5B105C7B342D}"/>
              </a:ext>
            </a:extLst>
          </p:cNvPr>
          <p:cNvPicPr>
            <a:picLocks noChangeAspect="1"/>
          </p:cNvPicPr>
          <p:nvPr/>
        </p:nvPicPr>
        <p:blipFill>
          <a:blip r:embed="rId4"/>
          <a:srcRect l="3317" t="12770" r="4038" b="13739"/>
          <a:stretch/>
        </p:blipFill>
        <p:spPr>
          <a:xfrm>
            <a:off x="2765918" y="4058005"/>
            <a:ext cx="7059622" cy="2799995"/>
          </a:xfrm>
          <a:prstGeom prst="rect">
            <a:avLst/>
          </a:prstGeom>
        </p:spPr>
      </p:pic>
    </p:spTree>
    <p:extLst>
      <p:ext uri="{BB962C8B-B14F-4D97-AF65-F5344CB8AC3E}">
        <p14:creationId xmlns:p14="http://schemas.microsoft.com/office/powerpoint/2010/main" val="906538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B5B6B-3CD1-5959-EADD-0434DDD382AB}"/>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94C0E7AD-E5EB-9781-0165-A73CA4A7BCD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How GRUs Solve the Vanishing Gradient Problem</a:t>
            </a:r>
          </a:p>
        </p:txBody>
      </p:sp>
      <p:pic>
        <p:nvPicPr>
          <p:cNvPr id="2" name="Picture 2" descr="Home">
            <a:extLst>
              <a:ext uri="{FF2B5EF4-FFF2-40B4-BE49-F238E27FC236}">
                <a16:creationId xmlns:a16="http://schemas.microsoft.com/office/drawing/2014/main" id="{3EF884F9-2FBD-92C0-EDF2-108D8DBE29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7AE2F03-8763-66FF-CDA5-4C33135B0E38}"/>
              </a:ext>
            </a:extLst>
          </p:cNvPr>
          <p:cNvPicPr>
            <a:picLocks noChangeAspect="1"/>
          </p:cNvPicPr>
          <p:nvPr/>
        </p:nvPicPr>
        <p:blipFill>
          <a:blip r:embed="rId3"/>
          <a:stretch>
            <a:fillRect/>
          </a:stretch>
        </p:blipFill>
        <p:spPr>
          <a:xfrm>
            <a:off x="1764991" y="763580"/>
            <a:ext cx="9902750" cy="6094419"/>
          </a:xfrm>
          <a:prstGeom prst="rect">
            <a:avLst/>
          </a:prstGeom>
        </p:spPr>
      </p:pic>
    </p:spTree>
    <p:extLst>
      <p:ext uri="{BB962C8B-B14F-4D97-AF65-F5344CB8AC3E}">
        <p14:creationId xmlns:p14="http://schemas.microsoft.com/office/powerpoint/2010/main" val="1113854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15CFE-EC30-18C3-9763-EEE847BF63A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5D3A9448-D381-7A4B-408E-B5561CB6A8E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How GRUs Solve the Vanishing Gradient Problem</a:t>
            </a:r>
          </a:p>
        </p:txBody>
      </p:sp>
      <p:pic>
        <p:nvPicPr>
          <p:cNvPr id="2" name="Picture 2" descr="Home">
            <a:extLst>
              <a:ext uri="{FF2B5EF4-FFF2-40B4-BE49-F238E27FC236}">
                <a16:creationId xmlns:a16="http://schemas.microsoft.com/office/drawing/2014/main" id="{7ED17B92-C1E9-5055-3EA3-915A727910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92CD17D-D1A5-7D8E-41FD-662F85375322}"/>
              </a:ext>
            </a:extLst>
          </p:cNvPr>
          <p:cNvPicPr>
            <a:picLocks noChangeAspect="1"/>
          </p:cNvPicPr>
          <p:nvPr/>
        </p:nvPicPr>
        <p:blipFill>
          <a:blip r:embed="rId3"/>
          <a:stretch>
            <a:fillRect/>
          </a:stretch>
        </p:blipFill>
        <p:spPr>
          <a:xfrm>
            <a:off x="774354" y="1135900"/>
            <a:ext cx="11417646" cy="2470598"/>
          </a:xfrm>
          <a:prstGeom prst="rect">
            <a:avLst/>
          </a:prstGeom>
        </p:spPr>
      </p:pic>
    </p:spTree>
    <p:extLst>
      <p:ext uri="{BB962C8B-B14F-4D97-AF65-F5344CB8AC3E}">
        <p14:creationId xmlns:p14="http://schemas.microsoft.com/office/powerpoint/2010/main" val="3907942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A0318-7BFA-D8AB-501F-B42B4318D3D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76462BEC-7F48-1956-EEC5-9F6B7B98F1C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GRU vs. LSTM</a:t>
            </a:r>
          </a:p>
        </p:txBody>
      </p:sp>
      <p:pic>
        <p:nvPicPr>
          <p:cNvPr id="2" name="Picture 2" descr="Home">
            <a:extLst>
              <a:ext uri="{FF2B5EF4-FFF2-40B4-BE49-F238E27FC236}">
                <a16:creationId xmlns:a16="http://schemas.microsoft.com/office/drawing/2014/main" id="{E0A0AF0A-1641-E333-A811-9C9218B19D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0F585A2-4137-5AE4-5F3C-8C7E71735733}"/>
              </a:ext>
            </a:extLst>
          </p:cNvPr>
          <p:cNvPicPr>
            <a:picLocks noChangeAspect="1"/>
          </p:cNvPicPr>
          <p:nvPr/>
        </p:nvPicPr>
        <p:blipFill>
          <a:blip r:embed="rId3"/>
          <a:stretch>
            <a:fillRect/>
          </a:stretch>
        </p:blipFill>
        <p:spPr>
          <a:xfrm>
            <a:off x="1719554" y="893555"/>
            <a:ext cx="10188375" cy="5964445"/>
          </a:xfrm>
          <a:prstGeom prst="rect">
            <a:avLst/>
          </a:prstGeom>
        </p:spPr>
      </p:pic>
    </p:spTree>
    <p:extLst>
      <p:ext uri="{BB962C8B-B14F-4D97-AF65-F5344CB8AC3E}">
        <p14:creationId xmlns:p14="http://schemas.microsoft.com/office/powerpoint/2010/main" val="3400278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42B8E-EF22-213A-FAEB-B7C0F63DEFE0}"/>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D321EA43-CA31-5D89-057F-A4CF96E7A28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GRU vs. LSTM</a:t>
            </a:r>
          </a:p>
        </p:txBody>
      </p:sp>
      <p:pic>
        <p:nvPicPr>
          <p:cNvPr id="2" name="Picture 2" descr="Home">
            <a:extLst>
              <a:ext uri="{FF2B5EF4-FFF2-40B4-BE49-F238E27FC236}">
                <a16:creationId xmlns:a16="http://schemas.microsoft.com/office/drawing/2014/main" id="{28220A8E-65D0-E918-1449-9B9912BC7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60D34D1-C90B-FA07-3D2F-0CE10ED7549B}"/>
              </a:ext>
            </a:extLst>
          </p:cNvPr>
          <p:cNvPicPr>
            <a:picLocks noChangeAspect="1"/>
          </p:cNvPicPr>
          <p:nvPr/>
        </p:nvPicPr>
        <p:blipFill>
          <a:blip r:embed="rId3"/>
          <a:stretch>
            <a:fillRect/>
          </a:stretch>
        </p:blipFill>
        <p:spPr>
          <a:xfrm>
            <a:off x="1764991" y="794657"/>
            <a:ext cx="9164269" cy="5999474"/>
          </a:xfrm>
          <a:prstGeom prst="rect">
            <a:avLst/>
          </a:prstGeom>
        </p:spPr>
      </p:pic>
    </p:spTree>
    <p:extLst>
      <p:ext uri="{BB962C8B-B14F-4D97-AF65-F5344CB8AC3E}">
        <p14:creationId xmlns:p14="http://schemas.microsoft.com/office/powerpoint/2010/main" val="1569327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F1236-DD1D-71CC-E499-21F6C0B26E3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9DEC611-1C89-B0EA-A106-0382D375ADC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GRU vs. LSTM</a:t>
            </a:r>
          </a:p>
        </p:txBody>
      </p:sp>
      <p:pic>
        <p:nvPicPr>
          <p:cNvPr id="2" name="Picture 2" descr="Home">
            <a:extLst>
              <a:ext uri="{FF2B5EF4-FFF2-40B4-BE49-F238E27FC236}">
                <a16:creationId xmlns:a16="http://schemas.microsoft.com/office/drawing/2014/main" id="{1030B8D9-28C8-4C9A-FFDC-98C820FD01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E7FDB92-E9E7-FB6A-A5C4-C798A241E4C5}"/>
              </a:ext>
            </a:extLst>
          </p:cNvPr>
          <p:cNvPicPr>
            <a:picLocks noChangeAspect="1"/>
          </p:cNvPicPr>
          <p:nvPr/>
        </p:nvPicPr>
        <p:blipFill>
          <a:blip r:embed="rId3"/>
          <a:stretch>
            <a:fillRect/>
          </a:stretch>
        </p:blipFill>
        <p:spPr>
          <a:xfrm>
            <a:off x="1473934" y="1135900"/>
            <a:ext cx="10659646" cy="3549218"/>
          </a:xfrm>
          <a:prstGeom prst="rect">
            <a:avLst/>
          </a:prstGeom>
        </p:spPr>
      </p:pic>
    </p:spTree>
    <p:extLst>
      <p:ext uri="{BB962C8B-B14F-4D97-AF65-F5344CB8AC3E}">
        <p14:creationId xmlns:p14="http://schemas.microsoft.com/office/powerpoint/2010/main" val="385915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1A0A8-9E92-5869-EC53-791855C5C8D3}"/>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8A1DABA8-8815-6698-9C0F-C9DCDC5B0FB5}"/>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b="1" i="0" dirty="0">
                <a:solidFill>
                  <a:schemeClr val="bg1"/>
                </a:solidFill>
                <a:effectLst/>
                <a:latin typeface="Nunito" pitchFamily="2" charset="0"/>
              </a:rPr>
              <a:t>GRU vs. LSTM</a:t>
            </a:r>
          </a:p>
        </p:txBody>
      </p:sp>
      <p:pic>
        <p:nvPicPr>
          <p:cNvPr id="2" name="Picture 2" descr="Home">
            <a:extLst>
              <a:ext uri="{FF2B5EF4-FFF2-40B4-BE49-F238E27FC236}">
                <a16:creationId xmlns:a16="http://schemas.microsoft.com/office/drawing/2014/main" id="{B318EFAD-A78D-CC57-26ED-34A8A0741A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A4C7DA3-DA02-7D52-A723-650D50D1767D}"/>
              </a:ext>
            </a:extLst>
          </p:cNvPr>
          <p:cNvPicPr>
            <a:picLocks noChangeAspect="1"/>
          </p:cNvPicPr>
          <p:nvPr/>
        </p:nvPicPr>
        <p:blipFill>
          <a:blip r:embed="rId3"/>
          <a:stretch>
            <a:fillRect/>
          </a:stretch>
        </p:blipFill>
        <p:spPr>
          <a:xfrm>
            <a:off x="254765" y="981492"/>
            <a:ext cx="11682470" cy="5876508"/>
          </a:xfrm>
          <a:prstGeom prst="rect">
            <a:avLst/>
          </a:prstGeom>
        </p:spPr>
      </p:pic>
    </p:spTree>
    <p:extLst>
      <p:ext uri="{BB962C8B-B14F-4D97-AF65-F5344CB8AC3E}">
        <p14:creationId xmlns:p14="http://schemas.microsoft.com/office/powerpoint/2010/main" val="1534208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C4A8E-2FAC-7637-D2E0-421CF2BD296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713C0BA7-773C-7DA9-AA58-BA840DEF6F3F}"/>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dirty="0"/>
              <a:t>Bidirectional RNN</a:t>
            </a:r>
            <a:endParaRPr lang="en-US" sz="2800" b="1" i="0" dirty="0">
              <a:solidFill>
                <a:schemeClr val="bg1"/>
              </a:solidFill>
              <a:effectLst/>
              <a:latin typeface="Nunito" pitchFamily="2" charset="0"/>
            </a:endParaRPr>
          </a:p>
        </p:txBody>
      </p:sp>
      <p:pic>
        <p:nvPicPr>
          <p:cNvPr id="2" name="Picture 2" descr="Home">
            <a:extLst>
              <a:ext uri="{FF2B5EF4-FFF2-40B4-BE49-F238E27FC236}">
                <a16:creationId xmlns:a16="http://schemas.microsoft.com/office/drawing/2014/main" id="{FE1C8645-006B-E459-82AF-C25F447DAA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E994BC-5F08-26F1-4F11-6D44FC179493}"/>
              </a:ext>
            </a:extLst>
          </p:cNvPr>
          <p:cNvSpPr txBox="1"/>
          <p:nvPr/>
        </p:nvSpPr>
        <p:spPr>
          <a:xfrm>
            <a:off x="882495" y="1078974"/>
            <a:ext cx="10597953" cy="5452775"/>
          </a:xfrm>
          <a:prstGeom prst="rect">
            <a:avLst/>
          </a:prstGeom>
          <a:noFill/>
        </p:spPr>
        <p:txBody>
          <a:bodyPr wrap="square">
            <a:spAutoFit/>
          </a:bodyPr>
          <a:lstStyle/>
          <a:p>
            <a:pPr marL="285750" indent="-285750" algn="l" rtl="0" fontAlgn="base">
              <a:spcAft>
                <a:spcPts val="750"/>
              </a:spcAft>
              <a:buFont typeface="Arial" panose="020B0604020202020204" pitchFamily="34" charset="0"/>
              <a:buChar char="•"/>
            </a:pPr>
            <a:r>
              <a:rPr lang="en-US" sz="2100" b="0" i="0" dirty="0">
                <a:solidFill>
                  <a:srgbClr val="273239"/>
                </a:solidFill>
                <a:effectLst/>
                <a:latin typeface="Nunito" pitchFamily="2" charset="0"/>
              </a:rPr>
              <a:t>A Bidirectional Recurrent Neural Network (BRNN) is an extension of traditional RNNs designed to process sequential data in </a:t>
            </a:r>
            <a:r>
              <a:rPr lang="en-US" sz="2100" b="1" i="0" dirty="0">
                <a:solidFill>
                  <a:srgbClr val="273239"/>
                </a:solidFill>
                <a:effectLst/>
                <a:latin typeface="Nunito" pitchFamily="2" charset="0"/>
              </a:rPr>
              <a:t>both forward and backward directions. </a:t>
            </a:r>
          </a:p>
          <a:p>
            <a:pPr marL="285750" indent="-285750" algn="l" rtl="0" fontAlgn="base">
              <a:spcAft>
                <a:spcPts val="750"/>
              </a:spcAft>
              <a:buFont typeface="Arial" panose="020B0604020202020204" pitchFamily="34" charset="0"/>
              <a:buChar char="•"/>
            </a:pPr>
            <a:r>
              <a:rPr lang="en-US" sz="2100" b="1" i="0" dirty="0">
                <a:solidFill>
                  <a:srgbClr val="273239"/>
                </a:solidFill>
                <a:effectLst/>
                <a:latin typeface="Nunito" pitchFamily="2" charset="0"/>
              </a:rPr>
              <a:t>This enables the network to utilize both past and future context when making predictions.</a:t>
            </a:r>
            <a:endParaRPr lang="en-US" sz="2100" b="0" i="0" dirty="0">
              <a:solidFill>
                <a:srgbClr val="273239"/>
              </a:solidFill>
              <a:effectLst/>
              <a:latin typeface="Nunito" pitchFamily="2" charset="0"/>
            </a:endParaRPr>
          </a:p>
          <a:p>
            <a:pPr marL="285750" indent="-285750" algn="l" rtl="0" fontAlgn="base">
              <a:spcAft>
                <a:spcPts val="750"/>
              </a:spcAft>
              <a:buFont typeface="Arial" panose="020B0604020202020204" pitchFamily="34" charset="0"/>
              <a:buChar char="•"/>
            </a:pPr>
            <a:r>
              <a:rPr lang="en-US" sz="2100" b="0" i="0" dirty="0">
                <a:solidFill>
                  <a:srgbClr val="273239"/>
                </a:solidFill>
                <a:effectLst/>
                <a:latin typeface="Nunito" pitchFamily="2" charset="0"/>
              </a:rPr>
              <a:t>It works like normal RNN by moving in forward direction, updating the hidden state depending on the current input and the prior hidden state at each time step. </a:t>
            </a:r>
          </a:p>
          <a:p>
            <a:pPr marL="285750" indent="-285750" algn="l" rtl="0" fontAlgn="base">
              <a:spcAft>
                <a:spcPts val="750"/>
              </a:spcAft>
              <a:buFont typeface="Arial" panose="020B0604020202020204" pitchFamily="34" charset="0"/>
              <a:buChar char="•"/>
            </a:pPr>
            <a:r>
              <a:rPr lang="en-US" sz="2100" b="0" i="0" dirty="0">
                <a:solidFill>
                  <a:srgbClr val="273239"/>
                </a:solidFill>
                <a:effectLst/>
                <a:latin typeface="Nunito" pitchFamily="2" charset="0"/>
              </a:rPr>
              <a:t>The backward hidden layer on the other hand analyses the input sequence in the opposite manner, updating the hidden state based on the current input and the hidden state of the next time step.</a:t>
            </a:r>
          </a:p>
          <a:p>
            <a:pPr marL="285750" indent="-285750" algn="l" rtl="0" fontAlgn="base">
              <a:spcAft>
                <a:spcPts val="750"/>
              </a:spcAft>
              <a:buFont typeface="Arial" panose="020B0604020202020204" pitchFamily="34" charset="0"/>
              <a:buChar char="•"/>
            </a:pPr>
            <a:r>
              <a:rPr lang="en-US" sz="2100" b="0" i="0" dirty="0">
                <a:solidFill>
                  <a:srgbClr val="273239"/>
                </a:solidFill>
                <a:effectLst/>
                <a:latin typeface="Nunito" pitchFamily="2" charset="0"/>
              </a:rPr>
              <a:t>Compared to conventional unidirectional recurrent neural networks the accuracy of BRNN is improved since it can process information in both directions and account for both past and future contexts. </a:t>
            </a:r>
          </a:p>
          <a:p>
            <a:pPr marL="285750" indent="-285750" algn="l" rtl="0" fontAlgn="base">
              <a:spcAft>
                <a:spcPts val="750"/>
              </a:spcAft>
              <a:buFont typeface="Arial" panose="020B0604020202020204" pitchFamily="34" charset="0"/>
              <a:buChar char="•"/>
            </a:pPr>
            <a:r>
              <a:rPr lang="en-US" sz="2100" b="0" i="0" dirty="0">
                <a:solidFill>
                  <a:srgbClr val="273239"/>
                </a:solidFill>
                <a:effectLst/>
                <a:latin typeface="Nunito" pitchFamily="2" charset="0"/>
              </a:rPr>
              <a:t>Because the two hidden layers can complement one another and predictions are made based on the combined outputs of the two hidden layers. layers.</a:t>
            </a:r>
          </a:p>
        </p:txBody>
      </p:sp>
    </p:spTree>
    <p:extLst>
      <p:ext uri="{BB962C8B-B14F-4D97-AF65-F5344CB8AC3E}">
        <p14:creationId xmlns:p14="http://schemas.microsoft.com/office/powerpoint/2010/main" val="489557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08245-8F8B-78EA-55EA-20DDCB2108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13AD4E-F0F4-06ED-79FC-E4871ADA5ACC}"/>
              </a:ext>
            </a:extLst>
          </p:cNvPr>
          <p:cNvSpPr>
            <a:spLocks noGrp="1"/>
          </p:cNvSpPr>
          <p:nvPr>
            <p:ph idx="1"/>
          </p:nvPr>
        </p:nvSpPr>
        <p:spPr>
          <a:xfrm>
            <a:off x="1059180" y="1222375"/>
            <a:ext cx="10438765" cy="5337810"/>
          </a:xfrm>
        </p:spPr>
        <p:txBody>
          <a:bodyPr>
            <a:normAutofit fontScale="97500"/>
          </a:bodyPr>
          <a:lstStyle/>
          <a:p>
            <a:pPr algn="l" fontAlgn="base">
              <a:buFont typeface="Arial" panose="020B0604020202020204" pitchFamily="34" charset="0"/>
              <a:buChar char="•"/>
            </a:pPr>
            <a:r>
              <a:rPr lang="en-US" sz="2100" b="1" i="0" dirty="0">
                <a:solidFill>
                  <a:srgbClr val="222222"/>
                </a:solidFill>
                <a:effectLst/>
                <a:latin typeface="Source Sans Pro" panose="020B0503030403020204" pitchFamily="34" charset="0"/>
              </a:rPr>
              <a:t>Speech recognition</a:t>
            </a:r>
            <a:r>
              <a:rPr lang="en-US" sz="2100" b="0" i="0" dirty="0">
                <a:solidFill>
                  <a:srgbClr val="222222"/>
                </a:solidFill>
                <a:effectLst/>
                <a:latin typeface="Source Sans Pro" panose="020B0503030403020204" pitchFamily="34" charset="0"/>
              </a:rPr>
              <a:t>: </a:t>
            </a:r>
            <a:r>
              <a:rPr lang="en-US" sz="2100" b="0" i="0" u="none" strike="noStrike" dirty="0">
                <a:solidFill>
                  <a:srgbClr val="222222"/>
                </a:solidFill>
                <a:effectLst/>
                <a:latin typeface="Source Sans Pro" panose="020B0503030403020204" pitchFamily="34" charset="0"/>
                <a:hlinkClick r:id="rId2"/>
              </a:rPr>
              <a:t>Deep Recurrent Neural network for speech recognition</a:t>
            </a:r>
            <a:endParaRPr lang="en-US" sz="2100" b="0" i="0" u="none" strike="noStrike" dirty="0">
              <a:solidFill>
                <a:srgbClr val="222222"/>
              </a:solidFill>
              <a:effectLst/>
              <a:latin typeface="Source Sans Pro" panose="020B0503030403020204" pitchFamily="34" charset="0"/>
            </a:endParaRPr>
          </a:p>
          <a:p>
            <a:pPr algn="l" fontAlgn="base">
              <a:buFont typeface="Arial" panose="020B0604020202020204" pitchFamily="34" charset="0"/>
              <a:buChar char="•"/>
            </a:pPr>
            <a:endParaRPr lang="en-US" sz="2100" dirty="0">
              <a:solidFill>
                <a:srgbClr val="222222"/>
              </a:solidFill>
              <a:latin typeface="Source Sans Pro" panose="020B0503030403020204" pitchFamily="34" charset="0"/>
            </a:endParaRPr>
          </a:p>
          <a:p>
            <a:pPr algn="l" fontAlgn="base">
              <a:buFont typeface="Arial" panose="020B0604020202020204" pitchFamily="34" charset="0"/>
              <a:buChar char="•"/>
            </a:pPr>
            <a:endParaRPr lang="en-US" sz="1800" b="0" i="0" dirty="0">
              <a:solidFill>
                <a:srgbClr val="222222"/>
              </a:solidFill>
              <a:effectLst/>
              <a:latin typeface="Source Sans Pro" panose="020B0503030403020204" pitchFamily="34" charset="0"/>
            </a:endParaRPr>
          </a:p>
          <a:p>
            <a:pPr algn="l" fontAlgn="base">
              <a:buFont typeface="Arial" panose="020B0604020202020204" pitchFamily="34" charset="0"/>
              <a:buChar char="•"/>
            </a:pPr>
            <a:endParaRPr lang="en-US" sz="1800" dirty="0">
              <a:solidFill>
                <a:srgbClr val="222222"/>
              </a:solidFill>
              <a:latin typeface="Source Sans Pro" panose="020B0503030403020204" pitchFamily="34" charset="0"/>
            </a:endParaRPr>
          </a:p>
          <a:p>
            <a:pPr algn="l" fontAlgn="base">
              <a:buFont typeface="Arial" panose="020B0604020202020204" pitchFamily="34" charset="0"/>
              <a:buChar char="•"/>
            </a:pPr>
            <a:endParaRPr lang="en-US" sz="1800" b="0" i="0" dirty="0">
              <a:solidFill>
                <a:srgbClr val="222222"/>
              </a:solidFill>
              <a:effectLst/>
              <a:latin typeface="Source Sans Pro" panose="020B0503030403020204" pitchFamily="34" charset="0"/>
            </a:endParaRPr>
          </a:p>
          <a:p>
            <a:pPr algn="l" fontAlgn="base">
              <a:buFont typeface="Arial" panose="020B0604020202020204" pitchFamily="34" charset="0"/>
              <a:buChar char="•"/>
            </a:pPr>
            <a:endParaRPr lang="en-US" sz="1800" dirty="0">
              <a:solidFill>
                <a:srgbClr val="222222"/>
              </a:solidFill>
              <a:latin typeface="Source Sans Pro" panose="020B0503030403020204" pitchFamily="34" charset="0"/>
            </a:endParaRPr>
          </a:p>
          <a:p>
            <a:pPr algn="l" fontAlgn="base">
              <a:buFont typeface="Arial" panose="020B0604020202020204" pitchFamily="34" charset="0"/>
              <a:buChar char="•"/>
            </a:pPr>
            <a:endParaRPr lang="en-US" sz="1800" b="0" i="0" dirty="0">
              <a:solidFill>
                <a:srgbClr val="222222"/>
              </a:solidFill>
              <a:effectLst/>
              <a:latin typeface="Source Sans Pro" panose="020B0503030403020204" pitchFamily="34" charset="0"/>
            </a:endParaRPr>
          </a:p>
          <a:p>
            <a:pPr algn="l" fontAlgn="base">
              <a:buFont typeface="Arial" panose="020B0604020202020204" pitchFamily="34" charset="0"/>
              <a:buChar char="•"/>
            </a:pPr>
            <a:endParaRPr lang="en-US" sz="1800" dirty="0">
              <a:solidFill>
                <a:srgbClr val="222222"/>
              </a:solidFill>
              <a:latin typeface="Source Sans Pro" panose="020B0503030403020204" pitchFamily="34" charset="0"/>
            </a:endParaRPr>
          </a:p>
          <a:p>
            <a:pPr algn="l" fontAlgn="base">
              <a:buFont typeface="Arial" panose="020B0604020202020204" pitchFamily="34" charset="0"/>
              <a:buChar char="•"/>
            </a:pPr>
            <a:endParaRPr lang="en-US" sz="1200" b="1" i="0" dirty="0">
              <a:solidFill>
                <a:srgbClr val="222222"/>
              </a:solidFill>
              <a:effectLst/>
              <a:latin typeface="Source Sans Pro" panose="020B0503030403020204" pitchFamily="34" charset="0"/>
            </a:endParaRPr>
          </a:p>
          <a:p>
            <a:pPr algn="l" fontAlgn="base">
              <a:buFont typeface="Arial" panose="020B0604020202020204" pitchFamily="34" charset="0"/>
              <a:buChar char="•"/>
            </a:pPr>
            <a:endParaRPr lang="en-US" sz="2100" b="1" i="0" dirty="0">
              <a:solidFill>
                <a:srgbClr val="222222"/>
              </a:solidFill>
              <a:effectLst/>
              <a:latin typeface="Source Sans Pro" panose="020B0503030403020204" pitchFamily="34" charset="0"/>
            </a:endParaRPr>
          </a:p>
          <a:p>
            <a:pPr algn="l" fontAlgn="base">
              <a:buFont typeface="Arial" panose="020B0604020202020204" pitchFamily="34" charset="0"/>
              <a:buChar char="•"/>
            </a:pPr>
            <a:r>
              <a:rPr lang="en-US" sz="2100" b="1" i="0" dirty="0">
                <a:solidFill>
                  <a:srgbClr val="222222"/>
                </a:solidFill>
                <a:effectLst/>
                <a:latin typeface="Source Sans Pro" panose="020B0503030403020204" pitchFamily="34" charset="0"/>
              </a:rPr>
              <a:t>Music generation</a:t>
            </a:r>
            <a:r>
              <a:rPr lang="en-US" sz="2100" b="0" i="0" dirty="0">
                <a:solidFill>
                  <a:srgbClr val="222222"/>
                </a:solidFill>
                <a:effectLst/>
                <a:latin typeface="Source Sans Pro" panose="020B0503030403020204" pitchFamily="34" charset="0"/>
              </a:rPr>
              <a:t> </a:t>
            </a:r>
            <a:r>
              <a:rPr lang="en-US" sz="2100" b="0" i="0" u="none" strike="noStrike" dirty="0">
                <a:solidFill>
                  <a:srgbClr val="222222"/>
                </a:solidFill>
                <a:effectLst/>
                <a:latin typeface="Source Sans Pro" panose="020B0503030403020204" pitchFamily="34" charset="0"/>
                <a:hlinkClick r:id="rId3"/>
              </a:rPr>
              <a:t>generating classical music using recurrent neural networks</a:t>
            </a:r>
            <a:endParaRPr lang="en-US" sz="2100" b="0" i="0" dirty="0">
              <a:solidFill>
                <a:srgbClr val="222222"/>
              </a:solidFill>
              <a:effectLst/>
              <a:latin typeface="Source Sans Pro" panose="020B0503030403020204" pitchFamily="34" charset="0"/>
            </a:endParaRPr>
          </a:p>
          <a:p>
            <a:pPr marL="0" indent="0" algn="just" fontAlgn="base">
              <a:buNone/>
            </a:pPr>
            <a:endParaRPr lang="en-US" sz="33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dirty="0"/>
          </a:p>
        </p:txBody>
      </p:sp>
      <p:sp>
        <p:nvSpPr>
          <p:cNvPr id="5" name="Rectangles 4">
            <a:extLst>
              <a:ext uri="{FF2B5EF4-FFF2-40B4-BE49-F238E27FC236}">
                <a16:creationId xmlns:a16="http://schemas.microsoft.com/office/drawing/2014/main" id="{1194BEEC-9980-24EC-D979-72DC3E0F026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Application of S</a:t>
            </a:r>
            <a:r>
              <a:rPr lang="en-US" sz="3200" dirty="0"/>
              <a:t>equence Data</a:t>
            </a:r>
            <a:endParaRPr lang="en-US" sz="3200" b="1" dirty="0"/>
          </a:p>
        </p:txBody>
      </p:sp>
      <p:pic>
        <p:nvPicPr>
          <p:cNvPr id="2" name="Picture 2" descr="Home">
            <a:extLst>
              <a:ext uri="{FF2B5EF4-FFF2-40B4-BE49-F238E27FC236}">
                <a16:creationId xmlns:a16="http://schemas.microsoft.com/office/drawing/2014/main" id="{8C81D691-5663-0779-D2A7-153A48D305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5746247-E221-FF4E-DC6A-EE52359C2F36}"/>
              </a:ext>
            </a:extLst>
          </p:cNvPr>
          <p:cNvPicPr>
            <a:picLocks noChangeAspect="1"/>
          </p:cNvPicPr>
          <p:nvPr/>
        </p:nvPicPr>
        <p:blipFill>
          <a:blip r:embed="rId5"/>
          <a:stretch>
            <a:fillRect/>
          </a:stretch>
        </p:blipFill>
        <p:spPr>
          <a:xfrm>
            <a:off x="1123592" y="1757093"/>
            <a:ext cx="9647926" cy="2578325"/>
          </a:xfrm>
          <a:prstGeom prst="rect">
            <a:avLst/>
          </a:prstGeom>
        </p:spPr>
      </p:pic>
    </p:spTree>
    <p:extLst>
      <p:ext uri="{BB962C8B-B14F-4D97-AF65-F5344CB8AC3E}">
        <p14:creationId xmlns:p14="http://schemas.microsoft.com/office/powerpoint/2010/main" val="3064724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8D273-9903-8DE1-6301-8DCFBDA59F7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59B2F76B-F970-12B8-9573-EFDCAD338E04}"/>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dirty="0"/>
              <a:t>Bidirectional RNN</a:t>
            </a:r>
            <a:endParaRPr lang="en-US" sz="2800" b="1" i="0" dirty="0">
              <a:solidFill>
                <a:schemeClr val="bg1"/>
              </a:solidFill>
              <a:effectLst/>
              <a:latin typeface="Nunito" pitchFamily="2" charset="0"/>
            </a:endParaRPr>
          </a:p>
        </p:txBody>
      </p:sp>
      <p:pic>
        <p:nvPicPr>
          <p:cNvPr id="2" name="Picture 2" descr="Home">
            <a:extLst>
              <a:ext uri="{FF2B5EF4-FFF2-40B4-BE49-F238E27FC236}">
                <a16:creationId xmlns:a16="http://schemas.microsoft.com/office/drawing/2014/main" id="{A6A57CBB-4F9C-895B-5A25-E409056897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5250902-4ABC-9CBA-C8D7-EABCA5AE5C51}"/>
              </a:ext>
            </a:extLst>
          </p:cNvPr>
          <p:cNvPicPr>
            <a:picLocks noChangeAspect="1"/>
          </p:cNvPicPr>
          <p:nvPr/>
        </p:nvPicPr>
        <p:blipFill>
          <a:blip r:embed="rId3"/>
          <a:srcRect l="10087" t="11587" r="10481" b="28199"/>
          <a:stretch/>
        </p:blipFill>
        <p:spPr>
          <a:xfrm>
            <a:off x="1764991" y="1510276"/>
            <a:ext cx="8786191" cy="4129472"/>
          </a:xfrm>
          <a:prstGeom prst="rect">
            <a:avLst/>
          </a:prstGeom>
        </p:spPr>
      </p:pic>
    </p:spTree>
    <p:extLst>
      <p:ext uri="{BB962C8B-B14F-4D97-AF65-F5344CB8AC3E}">
        <p14:creationId xmlns:p14="http://schemas.microsoft.com/office/powerpoint/2010/main" val="2573161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F6521-DC4B-D832-7727-074DB2E624F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7559E2DD-5146-2D0E-FADB-B55E4208DD6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dirty="0"/>
              <a:t>Bidirectional RNN</a:t>
            </a:r>
            <a:endParaRPr lang="en-US" sz="2800" b="1" i="0" dirty="0">
              <a:solidFill>
                <a:schemeClr val="bg1"/>
              </a:solidFill>
              <a:effectLst/>
              <a:latin typeface="Nunito" pitchFamily="2" charset="0"/>
            </a:endParaRPr>
          </a:p>
        </p:txBody>
      </p:sp>
      <p:pic>
        <p:nvPicPr>
          <p:cNvPr id="2" name="Picture 2" descr="Home">
            <a:extLst>
              <a:ext uri="{FF2B5EF4-FFF2-40B4-BE49-F238E27FC236}">
                <a16:creationId xmlns:a16="http://schemas.microsoft.com/office/drawing/2014/main" id="{55AF9389-004E-2F56-6F20-FDFE1D2D1E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7471940-2B07-EFB8-698F-C111129B0E71}"/>
              </a:ext>
            </a:extLst>
          </p:cNvPr>
          <p:cNvPicPr>
            <a:picLocks noChangeAspect="1"/>
          </p:cNvPicPr>
          <p:nvPr/>
        </p:nvPicPr>
        <p:blipFill>
          <a:blip r:embed="rId3"/>
          <a:stretch>
            <a:fillRect/>
          </a:stretch>
        </p:blipFill>
        <p:spPr>
          <a:xfrm>
            <a:off x="495816" y="1334683"/>
            <a:ext cx="11491722" cy="4412057"/>
          </a:xfrm>
          <a:prstGeom prst="rect">
            <a:avLst/>
          </a:prstGeom>
        </p:spPr>
      </p:pic>
    </p:spTree>
    <p:extLst>
      <p:ext uri="{BB962C8B-B14F-4D97-AF65-F5344CB8AC3E}">
        <p14:creationId xmlns:p14="http://schemas.microsoft.com/office/powerpoint/2010/main" val="1331233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45CA-F95D-F24B-FF25-68381F1177F0}"/>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8AB056F-4555-9BE6-8671-2E272FF7D6E4}"/>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UNIT-4 </a:t>
            </a:r>
            <a:r>
              <a:rPr lang="en-US" sz="2800" dirty="0"/>
              <a:t>Bidirectional RNN</a:t>
            </a:r>
            <a:endParaRPr lang="en-US" sz="2800" b="1" i="0" dirty="0">
              <a:solidFill>
                <a:schemeClr val="bg1"/>
              </a:solidFill>
              <a:effectLst/>
              <a:latin typeface="Nunito" pitchFamily="2" charset="0"/>
            </a:endParaRPr>
          </a:p>
        </p:txBody>
      </p:sp>
      <p:pic>
        <p:nvPicPr>
          <p:cNvPr id="2" name="Picture 2" descr="Home">
            <a:extLst>
              <a:ext uri="{FF2B5EF4-FFF2-40B4-BE49-F238E27FC236}">
                <a16:creationId xmlns:a16="http://schemas.microsoft.com/office/drawing/2014/main" id="{BED1D92E-D043-EF7D-5EE0-A9093F9ADE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5F5D5EB-9499-8137-FC14-38909F5FF383}"/>
              </a:ext>
            </a:extLst>
          </p:cNvPr>
          <p:cNvPicPr>
            <a:picLocks noChangeAspect="1"/>
          </p:cNvPicPr>
          <p:nvPr/>
        </p:nvPicPr>
        <p:blipFill>
          <a:blip r:embed="rId3"/>
          <a:srcRect t="29509"/>
          <a:stretch/>
        </p:blipFill>
        <p:spPr>
          <a:xfrm>
            <a:off x="331036" y="1045028"/>
            <a:ext cx="11860964" cy="3579913"/>
          </a:xfrm>
          <a:prstGeom prst="rect">
            <a:avLst/>
          </a:prstGeom>
        </p:spPr>
      </p:pic>
    </p:spTree>
    <p:extLst>
      <p:ext uri="{BB962C8B-B14F-4D97-AF65-F5344CB8AC3E}">
        <p14:creationId xmlns:p14="http://schemas.microsoft.com/office/powerpoint/2010/main" val="12844018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5DAB7-5BB0-B1CC-13A6-3FB344D5AE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92D976-D908-3803-B3BD-EBD06846A5E6}"/>
              </a:ext>
            </a:extLst>
          </p:cNvPr>
          <p:cNvSpPr>
            <a:spLocks noGrp="1"/>
          </p:cNvSpPr>
          <p:nvPr>
            <p:ph idx="1"/>
          </p:nvPr>
        </p:nvSpPr>
        <p:spPr>
          <a:xfrm>
            <a:off x="1115975" y="910002"/>
            <a:ext cx="10438765" cy="5337810"/>
          </a:xfrm>
        </p:spPr>
        <p:txBody>
          <a:bodyPr>
            <a:normAutofit fontScale="90000" lnSpcReduction="10000"/>
          </a:bodyPr>
          <a:lstStyle/>
          <a:p>
            <a:pPr algn="l">
              <a:buFont typeface="Arial" panose="020B0604020202020204" pitchFamily="34" charset="0"/>
              <a:buChar char="•"/>
            </a:pPr>
            <a:r>
              <a:rPr lang="en-US" b="0" i="0" dirty="0">
                <a:effectLst/>
                <a:latin typeface="__Source_Sans_Pro_2fe30b"/>
              </a:rPr>
              <a:t>A </a:t>
            </a:r>
            <a:r>
              <a:rPr lang="en-US" b="0" i="0" dirty="0" err="1">
                <a:effectLst/>
                <a:latin typeface="__Source_Sans_Pro_2fe30b"/>
              </a:rPr>
              <a:t>uni</a:t>
            </a:r>
            <a:r>
              <a:rPr lang="en-US" b="0" i="0" dirty="0">
                <a:effectLst/>
                <a:latin typeface="__Source_Sans_Pro_2fe30b"/>
              </a:rPr>
              <a:t>-directional recurrent neural network (RNN) processes input sequences in a single direction, either from left to right or right to left.</a:t>
            </a:r>
          </a:p>
          <a:p>
            <a:pPr algn="l">
              <a:buFont typeface="Arial" panose="020B0604020202020204" pitchFamily="34" charset="0"/>
              <a:buChar char="•"/>
            </a:pPr>
            <a:r>
              <a:rPr lang="en-US" b="0" i="0" dirty="0">
                <a:effectLst/>
                <a:latin typeface="__Source_Sans_Pro_2fe30b"/>
              </a:rPr>
              <a:t>This means the network can only use information from earlier time steps when making predictions at later time steps.</a:t>
            </a:r>
          </a:p>
          <a:p>
            <a:pPr algn="l">
              <a:buFont typeface="Arial" panose="020B0604020202020204" pitchFamily="34" charset="0"/>
              <a:buChar char="•"/>
            </a:pPr>
            <a:r>
              <a:rPr lang="en-US" b="0" i="0" dirty="0">
                <a:effectLst/>
                <a:latin typeface="__Source_Sans_Pro_2fe30b"/>
              </a:rPr>
              <a:t>This can be limiting, as the network may not capture important contextual information relevant to the output prediction.</a:t>
            </a:r>
          </a:p>
          <a:p>
            <a:pPr algn="l">
              <a:buFont typeface="Arial" panose="020B0604020202020204" pitchFamily="34" charset="0"/>
              <a:buChar char="•"/>
            </a:pPr>
            <a:r>
              <a:rPr lang="en-US" b="0" i="0" dirty="0">
                <a:effectLst/>
                <a:latin typeface="__Source_Sans_Pro_2fe30b"/>
              </a:rPr>
              <a:t>For example, in natural language processing tasks, a </a:t>
            </a:r>
            <a:r>
              <a:rPr lang="en-US" b="0" i="0" dirty="0" err="1">
                <a:effectLst/>
                <a:latin typeface="__Source_Sans_Pro_2fe30b"/>
              </a:rPr>
              <a:t>uni</a:t>
            </a:r>
            <a:r>
              <a:rPr lang="en-US" b="0" i="0" dirty="0">
                <a:effectLst/>
                <a:latin typeface="__Source_Sans_Pro_2fe30b"/>
              </a:rPr>
              <a:t>-directional RNN may not accurately predict the next word in a sentence if the previous words provide important context for the current word.</a:t>
            </a:r>
          </a:p>
          <a:p>
            <a:r>
              <a:rPr lang="en-US" b="1" i="1" dirty="0">
                <a:solidFill>
                  <a:srgbClr val="0070C0"/>
                </a:solidFill>
                <a:effectLst/>
                <a:latin typeface="__Source_Sans_Pro_2fe30b"/>
              </a:rPr>
              <a:t>Consider an example where we could use the recurrent network to predict the masked word in a sentence.</a:t>
            </a:r>
          </a:p>
          <a:p>
            <a:pPr lvl="1">
              <a:buFont typeface="+mj-lt"/>
              <a:buAutoNum type="arabicPeriod"/>
            </a:pPr>
            <a:r>
              <a:rPr lang="en-US" sz="2700" b="1" i="1" dirty="0">
                <a:solidFill>
                  <a:srgbClr val="0070C0"/>
                </a:solidFill>
                <a:effectLst/>
                <a:latin typeface="__Source_Sans_Pro_2fe30b"/>
              </a:rPr>
              <a:t>Apple is my favorite _____.</a:t>
            </a:r>
          </a:p>
          <a:p>
            <a:pPr lvl="1">
              <a:buFont typeface="+mj-lt"/>
              <a:buAutoNum type="arabicPeriod"/>
            </a:pPr>
            <a:r>
              <a:rPr lang="en-US" sz="2700" b="1" i="1" dirty="0">
                <a:solidFill>
                  <a:srgbClr val="0070C0"/>
                </a:solidFill>
                <a:effectLst/>
                <a:latin typeface="__Source_Sans_Pro_2fe30b"/>
              </a:rPr>
              <a:t>Apple is my </a:t>
            </a:r>
            <a:r>
              <a:rPr lang="en-US" sz="2700" b="1" i="1" dirty="0" err="1">
                <a:solidFill>
                  <a:srgbClr val="0070C0"/>
                </a:solidFill>
                <a:effectLst/>
                <a:latin typeface="__Source_Sans_Pro_2fe30b"/>
              </a:rPr>
              <a:t>favourite</a:t>
            </a:r>
            <a:r>
              <a:rPr lang="en-US" sz="2700" b="1" i="1" dirty="0">
                <a:solidFill>
                  <a:srgbClr val="0070C0"/>
                </a:solidFill>
                <a:effectLst/>
                <a:latin typeface="__Source_Sans_Pro_2fe30b"/>
              </a:rPr>
              <a:t> _____, and I work there.</a:t>
            </a:r>
          </a:p>
          <a:p>
            <a:pPr lvl="1">
              <a:buFont typeface="+mj-lt"/>
              <a:buAutoNum type="arabicPeriod"/>
            </a:pPr>
            <a:r>
              <a:rPr lang="en-US" sz="2700" b="1" i="1" dirty="0">
                <a:solidFill>
                  <a:srgbClr val="0070C0"/>
                </a:solidFill>
                <a:effectLst/>
                <a:latin typeface="__Source_Sans_Pro_2fe30b"/>
              </a:rPr>
              <a:t>Apple is my favorite _____, and I am going to buy one.</a:t>
            </a:r>
          </a:p>
          <a:p>
            <a:pPr algn="l">
              <a:buFont typeface="Arial" panose="020B0604020202020204" pitchFamily="34" charset="0"/>
              <a:buChar char="•"/>
            </a:pPr>
            <a:endParaRPr lang="en-US" b="0" i="0" dirty="0">
              <a:effectLst/>
              <a:latin typeface="__Source_Sans_Pro_2fe30b"/>
            </a:endParaRPr>
          </a:p>
          <a:p>
            <a:pPr lvl="0"/>
            <a:endParaRPr lang="en-US" sz="2800" dirty="0"/>
          </a:p>
        </p:txBody>
      </p:sp>
      <p:sp>
        <p:nvSpPr>
          <p:cNvPr id="5" name="Rectangles 4">
            <a:extLst>
              <a:ext uri="{FF2B5EF4-FFF2-40B4-BE49-F238E27FC236}">
                <a16:creationId xmlns:a16="http://schemas.microsoft.com/office/drawing/2014/main" id="{2FB7C8A5-F815-A5B3-C4EB-6CA5C11DC2EF}"/>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IN" sz="3200" b="1" i="0" dirty="0">
                <a:solidFill>
                  <a:schemeClr val="bg1"/>
                </a:solidFill>
                <a:effectLst/>
                <a:latin typeface="__Source_Sans_Pro_2fe30b"/>
              </a:rPr>
              <a:t>Need for Bi-directional RNNs</a:t>
            </a:r>
          </a:p>
        </p:txBody>
      </p:sp>
      <p:pic>
        <p:nvPicPr>
          <p:cNvPr id="2" name="Picture 2" descr="Home">
            <a:extLst>
              <a:ext uri="{FF2B5EF4-FFF2-40B4-BE49-F238E27FC236}">
                <a16:creationId xmlns:a16="http://schemas.microsoft.com/office/drawing/2014/main" id="{55BDAA9D-F3F2-DB0A-D51D-248D1F7EC0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5963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B876F-BD81-C8B2-DF88-ACC8F662A5B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DAAAD-A9F3-B1D9-F1CF-6886955E70E3}"/>
              </a:ext>
            </a:extLst>
          </p:cNvPr>
          <p:cNvSpPr>
            <a:spLocks noGrp="1"/>
          </p:cNvSpPr>
          <p:nvPr>
            <p:ph idx="1"/>
          </p:nvPr>
        </p:nvSpPr>
        <p:spPr>
          <a:xfrm>
            <a:off x="1115975" y="910002"/>
            <a:ext cx="10438765" cy="5337810"/>
          </a:xfrm>
        </p:spPr>
        <p:txBody>
          <a:bodyPr>
            <a:normAutofit fontScale="97500"/>
          </a:bodyPr>
          <a:lstStyle/>
          <a:p>
            <a:r>
              <a:rPr lang="en-US" b="1" i="1" dirty="0">
                <a:solidFill>
                  <a:srgbClr val="0070C0"/>
                </a:solidFill>
                <a:effectLst/>
                <a:latin typeface="__Source_Sans_Pro_2fe30b"/>
              </a:rPr>
              <a:t>Consider an example where we could use the recurrent network to predict the masked word in a sentence.</a:t>
            </a:r>
          </a:p>
          <a:p>
            <a:pPr lvl="1">
              <a:buFont typeface="+mj-lt"/>
              <a:buAutoNum type="arabicPeriod"/>
            </a:pPr>
            <a:r>
              <a:rPr lang="en-US" sz="2700" b="1" i="1" dirty="0">
                <a:solidFill>
                  <a:srgbClr val="0070C0"/>
                </a:solidFill>
                <a:effectLst/>
                <a:latin typeface="__Source_Sans_Pro_2fe30b"/>
              </a:rPr>
              <a:t>Apple is my favorite _____.</a:t>
            </a:r>
          </a:p>
          <a:p>
            <a:pPr lvl="1">
              <a:buFont typeface="+mj-lt"/>
              <a:buAutoNum type="arabicPeriod"/>
            </a:pPr>
            <a:r>
              <a:rPr lang="en-US" sz="2700" b="1" i="1" dirty="0">
                <a:solidFill>
                  <a:srgbClr val="0070C0"/>
                </a:solidFill>
                <a:effectLst/>
                <a:latin typeface="__Source_Sans_Pro_2fe30b"/>
              </a:rPr>
              <a:t>Apple is my </a:t>
            </a:r>
            <a:r>
              <a:rPr lang="en-US" sz="2700" b="1" i="1" dirty="0" err="1">
                <a:solidFill>
                  <a:srgbClr val="0070C0"/>
                </a:solidFill>
                <a:effectLst/>
                <a:latin typeface="__Source_Sans_Pro_2fe30b"/>
              </a:rPr>
              <a:t>favourite</a:t>
            </a:r>
            <a:r>
              <a:rPr lang="en-US" sz="2700" b="1" i="1" dirty="0">
                <a:solidFill>
                  <a:srgbClr val="0070C0"/>
                </a:solidFill>
                <a:effectLst/>
                <a:latin typeface="__Source_Sans_Pro_2fe30b"/>
              </a:rPr>
              <a:t> _____, and I work there.</a:t>
            </a:r>
          </a:p>
          <a:p>
            <a:pPr lvl="1">
              <a:buFont typeface="+mj-lt"/>
              <a:buAutoNum type="arabicPeriod"/>
            </a:pPr>
            <a:r>
              <a:rPr lang="en-US" sz="2700" b="1" i="1" dirty="0">
                <a:solidFill>
                  <a:srgbClr val="0070C0"/>
                </a:solidFill>
                <a:effectLst/>
                <a:latin typeface="__Source_Sans_Pro_2fe30b"/>
              </a:rPr>
              <a:t>Apple is my favorite _____, and I am going to buy one.</a:t>
            </a:r>
          </a:p>
          <a:p>
            <a:pPr marL="457200" lvl="1" indent="0">
              <a:buNone/>
            </a:pPr>
            <a:endParaRPr lang="en-US" sz="2700" b="1" i="1" dirty="0">
              <a:solidFill>
                <a:srgbClr val="0070C0"/>
              </a:solidFill>
              <a:effectLst/>
              <a:latin typeface="__Source_Sans_Pro_2fe30b"/>
            </a:endParaRPr>
          </a:p>
          <a:p>
            <a:r>
              <a:rPr lang="en-US" sz="2500" b="0" i="0" dirty="0">
                <a:solidFill>
                  <a:srgbClr val="61738E"/>
                </a:solidFill>
                <a:effectLst/>
                <a:latin typeface="__Source_Sans_Pro_2fe30b"/>
              </a:rPr>
              <a:t>In the first sentence, the answer could be </a:t>
            </a:r>
            <a:r>
              <a:rPr lang="en-US" sz="2500" b="0" i="0" dirty="0">
                <a:solidFill>
                  <a:srgbClr val="B30058"/>
                </a:solidFill>
                <a:effectLst/>
                <a:latin typeface="__Source_Sans_Pro_2fe30b"/>
              </a:rPr>
              <a:t>fruit</a:t>
            </a:r>
            <a:r>
              <a:rPr lang="en-US" sz="2500" b="0" i="0" dirty="0">
                <a:solidFill>
                  <a:srgbClr val="61738E"/>
                </a:solidFill>
                <a:effectLst/>
                <a:latin typeface="__Source_Sans_Pro_2fe30b"/>
              </a:rPr>
              <a:t>, </a:t>
            </a:r>
            <a:r>
              <a:rPr lang="en-US" sz="2500" b="0" i="0" dirty="0">
                <a:solidFill>
                  <a:srgbClr val="B30058"/>
                </a:solidFill>
                <a:effectLst/>
                <a:latin typeface="__Source_Sans_Pro_2fe30b"/>
              </a:rPr>
              <a:t>company</a:t>
            </a:r>
            <a:r>
              <a:rPr lang="en-US" sz="2500" b="0" i="0" dirty="0">
                <a:solidFill>
                  <a:srgbClr val="61738E"/>
                </a:solidFill>
                <a:effectLst/>
                <a:latin typeface="__Source_Sans_Pro_2fe30b"/>
              </a:rPr>
              <a:t>, or </a:t>
            </a:r>
            <a:r>
              <a:rPr lang="en-US" sz="2500" b="0" i="0" dirty="0">
                <a:solidFill>
                  <a:srgbClr val="B30058"/>
                </a:solidFill>
                <a:effectLst/>
                <a:latin typeface="__Source_Sans_Pro_2fe30b"/>
              </a:rPr>
              <a:t>phone</a:t>
            </a:r>
            <a:r>
              <a:rPr lang="en-US" sz="2500" b="0" i="0" dirty="0">
                <a:solidFill>
                  <a:srgbClr val="61738E"/>
                </a:solidFill>
                <a:effectLst/>
                <a:latin typeface="__Source_Sans_Pro_2fe30b"/>
              </a:rPr>
              <a:t>. But it can not be a </a:t>
            </a:r>
            <a:r>
              <a:rPr lang="en-US" sz="2500" b="0" i="0" dirty="0">
                <a:solidFill>
                  <a:srgbClr val="B30058"/>
                </a:solidFill>
                <a:effectLst/>
                <a:latin typeface="__Source_Sans_Pro_2fe30b"/>
              </a:rPr>
              <a:t>fruit</a:t>
            </a:r>
            <a:r>
              <a:rPr lang="en-US" sz="2500" b="0" i="0" dirty="0">
                <a:solidFill>
                  <a:srgbClr val="61738E"/>
                </a:solidFill>
                <a:effectLst/>
                <a:latin typeface="__Source_Sans_Pro_2fe30b"/>
              </a:rPr>
              <a:t> in the second and third sentences.</a:t>
            </a:r>
          </a:p>
          <a:p>
            <a:r>
              <a:rPr lang="en-US" sz="2500" b="0" i="0" dirty="0">
                <a:solidFill>
                  <a:srgbClr val="61738E"/>
                </a:solidFill>
                <a:effectLst/>
                <a:latin typeface="__Source_Sans_Pro_2fe30b"/>
              </a:rPr>
              <a:t>A Recurrent Neural Network that can only process the inputs from left to right may not accurately predict the right answer for sentences discussed above.</a:t>
            </a:r>
          </a:p>
          <a:p>
            <a:pPr algn="l"/>
            <a:r>
              <a:rPr lang="en-US" sz="2500" b="0" i="0" dirty="0">
                <a:solidFill>
                  <a:srgbClr val="61738E"/>
                </a:solidFill>
                <a:effectLst/>
                <a:latin typeface="__Source_Sans_Pro_2fe30b"/>
              </a:rPr>
              <a:t>To perform well on natural language tasks, the model must be able to process the sequence in both directions.</a:t>
            </a:r>
          </a:p>
          <a:p>
            <a:endParaRPr lang="en-US" sz="3100" b="1" i="1" dirty="0">
              <a:solidFill>
                <a:srgbClr val="0070C0"/>
              </a:solidFill>
              <a:effectLst/>
              <a:latin typeface="__Source_Sans_Pro_2fe30b"/>
            </a:endParaRPr>
          </a:p>
          <a:p>
            <a:pPr algn="l">
              <a:buFont typeface="Arial" panose="020B0604020202020204" pitchFamily="34" charset="0"/>
              <a:buChar char="•"/>
            </a:pPr>
            <a:endParaRPr lang="en-US" b="0" i="0" dirty="0">
              <a:effectLst/>
              <a:latin typeface="__Source_Sans_Pro_2fe30b"/>
            </a:endParaRPr>
          </a:p>
          <a:p>
            <a:pPr lvl="0"/>
            <a:endParaRPr lang="en-US" sz="2800" dirty="0"/>
          </a:p>
        </p:txBody>
      </p:sp>
      <p:sp>
        <p:nvSpPr>
          <p:cNvPr id="5" name="Rectangles 4">
            <a:extLst>
              <a:ext uri="{FF2B5EF4-FFF2-40B4-BE49-F238E27FC236}">
                <a16:creationId xmlns:a16="http://schemas.microsoft.com/office/drawing/2014/main" id="{6347E9F7-9B6A-EFD9-2310-FB7D6B16668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IN" sz="3200" b="1" i="0" dirty="0">
                <a:solidFill>
                  <a:schemeClr val="bg1"/>
                </a:solidFill>
                <a:effectLst/>
                <a:latin typeface="__Source_Sans_Pro_2fe30b"/>
              </a:rPr>
              <a:t>Need for Bi-directional RNNs</a:t>
            </a:r>
          </a:p>
        </p:txBody>
      </p:sp>
      <p:pic>
        <p:nvPicPr>
          <p:cNvPr id="2" name="Picture 2" descr="Home">
            <a:extLst>
              <a:ext uri="{FF2B5EF4-FFF2-40B4-BE49-F238E27FC236}">
                <a16:creationId xmlns:a16="http://schemas.microsoft.com/office/drawing/2014/main" id="{1D25C816-1008-9882-68D1-0430C4F916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401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AAC65-9648-1512-ABA9-D813FD1F2AC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A554A75-6EE4-AE62-831B-BA4023ED4F8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IN" sz="3200" b="1" i="0" dirty="0">
                <a:solidFill>
                  <a:schemeClr val="bg1"/>
                </a:solidFill>
                <a:effectLst/>
                <a:latin typeface="__Source_Sans_Pro_2fe30b"/>
              </a:rPr>
              <a:t>BRNN vs. RNN</a:t>
            </a:r>
          </a:p>
        </p:txBody>
      </p:sp>
      <p:pic>
        <p:nvPicPr>
          <p:cNvPr id="2" name="Picture 2" descr="Home">
            <a:extLst>
              <a:ext uri="{FF2B5EF4-FFF2-40B4-BE49-F238E27FC236}">
                <a16:creationId xmlns:a16="http://schemas.microsoft.com/office/drawing/2014/main" id="{0666A8B3-C2AF-B665-67E4-5D2E3B8355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169A3CC-35D3-1930-2322-8AA802FE147F}"/>
              </a:ext>
            </a:extLst>
          </p:cNvPr>
          <p:cNvPicPr>
            <a:picLocks noChangeAspect="1"/>
          </p:cNvPicPr>
          <p:nvPr/>
        </p:nvPicPr>
        <p:blipFill>
          <a:blip r:embed="rId3"/>
          <a:stretch>
            <a:fillRect/>
          </a:stretch>
        </p:blipFill>
        <p:spPr>
          <a:xfrm>
            <a:off x="318400" y="1016630"/>
            <a:ext cx="11873600" cy="5202795"/>
          </a:xfrm>
          <a:prstGeom prst="rect">
            <a:avLst/>
          </a:prstGeom>
        </p:spPr>
      </p:pic>
    </p:spTree>
    <p:extLst>
      <p:ext uri="{BB962C8B-B14F-4D97-AF65-F5344CB8AC3E}">
        <p14:creationId xmlns:p14="http://schemas.microsoft.com/office/powerpoint/2010/main" val="404431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B6A82-0C53-83AD-7472-DEA10D89C357}"/>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AB327ED-A269-8974-6709-62A53B43BA6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Advantages and Challenges </a:t>
            </a:r>
            <a:r>
              <a:rPr lang="en-IN" sz="3200" b="1" i="0" dirty="0">
                <a:solidFill>
                  <a:schemeClr val="bg1"/>
                </a:solidFill>
                <a:effectLst/>
                <a:latin typeface="__Source_Sans_Pro_2fe30b"/>
              </a:rPr>
              <a:t>BRNN</a:t>
            </a:r>
          </a:p>
        </p:txBody>
      </p:sp>
      <p:pic>
        <p:nvPicPr>
          <p:cNvPr id="2" name="Picture 2" descr="Home">
            <a:extLst>
              <a:ext uri="{FF2B5EF4-FFF2-40B4-BE49-F238E27FC236}">
                <a16:creationId xmlns:a16="http://schemas.microsoft.com/office/drawing/2014/main" id="{2DE51267-4E58-9DFC-DA2A-F990D13E5B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2C1C1D-A6D5-3E0F-3485-ECF64A9D18A5}"/>
              </a:ext>
            </a:extLst>
          </p:cNvPr>
          <p:cNvSpPr txBox="1"/>
          <p:nvPr/>
        </p:nvSpPr>
        <p:spPr>
          <a:xfrm>
            <a:off x="988234" y="794657"/>
            <a:ext cx="10813774" cy="5770811"/>
          </a:xfrm>
          <a:prstGeom prst="rect">
            <a:avLst/>
          </a:prstGeom>
          <a:noFill/>
        </p:spPr>
        <p:txBody>
          <a:bodyPr wrap="square">
            <a:spAutoFit/>
          </a:bodyPr>
          <a:lstStyle/>
          <a:p>
            <a:pPr algn="l" fontAlgn="base">
              <a:buNone/>
            </a:pPr>
            <a:r>
              <a:rPr lang="en-US" b="1" i="0" dirty="0">
                <a:solidFill>
                  <a:srgbClr val="273239"/>
                </a:solidFill>
                <a:effectLst/>
                <a:latin typeface="Nunito" pitchFamily="2" charset="0"/>
              </a:rPr>
              <a:t>Advantages of BRNNs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Enhanced context understanding:</a:t>
            </a:r>
            <a:r>
              <a:rPr lang="en-US" b="0" i="0" dirty="0">
                <a:solidFill>
                  <a:srgbClr val="273239"/>
                </a:solidFill>
                <a:effectLst/>
                <a:latin typeface="Nunito" pitchFamily="2" charset="0"/>
              </a:rPr>
              <a:t> Uses both past and future data for better predictions.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Improved accuracy:</a:t>
            </a:r>
            <a:r>
              <a:rPr lang="en-US" b="0" i="0" dirty="0">
                <a:solidFill>
                  <a:srgbClr val="273239"/>
                </a:solidFill>
                <a:effectLst/>
                <a:latin typeface="Nunito" pitchFamily="2" charset="0"/>
              </a:rPr>
              <a:t> Useful in NLP and speech processing tasks.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Better handling of variable-length sequences:</a:t>
            </a:r>
            <a:r>
              <a:rPr lang="en-US" b="0" i="0" dirty="0">
                <a:solidFill>
                  <a:srgbClr val="273239"/>
                </a:solidFill>
                <a:effectLst/>
                <a:latin typeface="Nunito" pitchFamily="2" charset="0"/>
              </a:rPr>
              <a:t> More flexible compared to standard RNNs.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Increased robustness:</a:t>
            </a:r>
            <a:r>
              <a:rPr lang="en-US" b="0" i="0" dirty="0">
                <a:solidFill>
                  <a:srgbClr val="273239"/>
                </a:solidFill>
                <a:effectLst/>
                <a:latin typeface="Nunito" pitchFamily="2" charset="0"/>
              </a:rPr>
              <a:t> Can mitigate noise and irrelevant information due to forward and backward processing.</a:t>
            </a:r>
          </a:p>
          <a:p>
            <a:pPr algn="l" fontAlgn="base">
              <a:spcBef>
                <a:spcPts val="1800"/>
              </a:spcBef>
              <a:spcAft>
                <a:spcPts val="1800"/>
              </a:spcAft>
              <a:buNone/>
            </a:pPr>
            <a:r>
              <a:rPr lang="en-US" b="1" i="0" dirty="0">
                <a:solidFill>
                  <a:srgbClr val="273239"/>
                </a:solidFill>
                <a:effectLst/>
                <a:latin typeface="Nunito" pitchFamily="2" charset="0"/>
              </a:rPr>
              <a:t>Challenges of BRNNs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High computational cost:</a:t>
            </a:r>
            <a:r>
              <a:rPr lang="en-US" b="0" i="0" dirty="0">
                <a:solidFill>
                  <a:srgbClr val="273239"/>
                </a:solidFill>
                <a:effectLst/>
                <a:latin typeface="Nunito" pitchFamily="2" charset="0"/>
              </a:rPr>
              <a:t> Requires twice processing compared to unidirectional RNNs.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Longer training time:</a:t>
            </a:r>
            <a:r>
              <a:rPr lang="en-US" b="0" i="0" dirty="0">
                <a:solidFill>
                  <a:srgbClr val="273239"/>
                </a:solidFill>
                <a:effectLst/>
                <a:latin typeface="Nunito" pitchFamily="2" charset="0"/>
              </a:rPr>
              <a:t> More parameters to optimize making convergence slow.</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Limited real-time applicability:</a:t>
            </a:r>
            <a:r>
              <a:rPr lang="en-US" b="0" i="0" dirty="0">
                <a:solidFill>
                  <a:srgbClr val="273239"/>
                </a:solidFill>
                <a:effectLst/>
                <a:latin typeface="Nunito" pitchFamily="2" charset="0"/>
              </a:rPr>
              <a:t> Since they require entire sequence before making predictions they are not ideal for real-time applications like live speech recognition.</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Less interpretability:</a:t>
            </a:r>
            <a:r>
              <a:rPr lang="en-US" b="0" i="0" dirty="0">
                <a:solidFill>
                  <a:srgbClr val="273239"/>
                </a:solidFill>
                <a:effectLst/>
                <a:latin typeface="Nunito" pitchFamily="2" charset="0"/>
              </a:rPr>
              <a:t> Understanding why a prediction was made is more complex than a standard RNN.</a:t>
            </a:r>
          </a:p>
        </p:txBody>
      </p:sp>
    </p:spTree>
    <p:extLst>
      <p:ext uri="{BB962C8B-B14F-4D97-AF65-F5344CB8AC3E}">
        <p14:creationId xmlns:p14="http://schemas.microsoft.com/office/powerpoint/2010/main" val="4091392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609F-C6F0-B088-7725-B3DE730CDED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4739DD3-7CC3-0666-0F42-A001163071E9}"/>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Deep Recurrent Neural Network</a:t>
            </a:r>
          </a:p>
        </p:txBody>
      </p:sp>
      <p:pic>
        <p:nvPicPr>
          <p:cNvPr id="2" name="Picture 2" descr="Home">
            <a:extLst>
              <a:ext uri="{FF2B5EF4-FFF2-40B4-BE49-F238E27FC236}">
                <a16:creationId xmlns:a16="http://schemas.microsoft.com/office/drawing/2014/main" id="{59CE6F3F-27B8-F981-3D1F-2447CE48E8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9">
            <a:extLst>
              <a:ext uri="{FF2B5EF4-FFF2-40B4-BE49-F238E27FC236}">
                <a16:creationId xmlns:a16="http://schemas.microsoft.com/office/drawing/2014/main" id="{3BFC1084-26FF-65D8-E218-ED8C02B2204B}"/>
              </a:ext>
            </a:extLst>
          </p:cNvPr>
          <p:cNvPicPr>
            <a:picLocks noGrp="1" noChangeAspect="1"/>
          </p:cNvPicPr>
          <p:nvPr>
            <p:ph idx="1"/>
          </p:nvPr>
        </p:nvPicPr>
        <p:blipFill>
          <a:blip r:embed="rId3"/>
          <a:stretch>
            <a:fillRect/>
          </a:stretch>
        </p:blipFill>
        <p:spPr>
          <a:xfrm>
            <a:off x="3362265" y="881282"/>
            <a:ext cx="5122911" cy="5775267"/>
          </a:xfrm>
          <a:prstGeom prst="rect">
            <a:avLst/>
          </a:prstGeom>
        </p:spPr>
      </p:pic>
    </p:spTree>
    <p:extLst>
      <p:ext uri="{BB962C8B-B14F-4D97-AF65-F5344CB8AC3E}">
        <p14:creationId xmlns:p14="http://schemas.microsoft.com/office/powerpoint/2010/main" val="417284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2D25E-4E01-2361-EADC-C2B33DDB4C13}"/>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132453A-2DFB-A686-08A9-C979CB3C5D8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Deep Recurrent Neural Network</a:t>
            </a:r>
          </a:p>
        </p:txBody>
      </p:sp>
      <p:pic>
        <p:nvPicPr>
          <p:cNvPr id="2" name="Picture 2" descr="Home">
            <a:extLst>
              <a:ext uri="{FF2B5EF4-FFF2-40B4-BE49-F238E27FC236}">
                <a16:creationId xmlns:a16="http://schemas.microsoft.com/office/drawing/2014/main" id="{24D7DC0F-78ED-8B50-4F3D-93A82F32DB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03716DE9-3AE1-DF36-82DD-11B43C424FCC}"/>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1194A144-20DA-6D1D-D17B-278BA0387260}"/>
              </a:ext>
            </a:extLst>
          </p:cNvPr>
          <p:cNvPicPr>
            <a:picLocks noChangeAspect="1"/>
          </p:cNvPicPr>
          <p:nvPr/>
        </p:nvPicPr>
        <p:blipFill>
          <a:blip r:embed="rId3"/>
          <a:stretch>
            <a:fillRect/>
          </a:stretch>
        </p:blipFill>
        <p:spPr>
          <a:xfrm>
            <a:off x="526569" y="873736"/>
            <a:ext cx="11607011" cy="6053201"/>
          </a:xfrm>
          <a:prstGeom prst="rect">
            <a:avLst/>
          </a:prstGeom>
        </p:spPr>
      </p:pic>
    </p:spTree>
    <p:extLst>
      <p:ext uri="{BB962C8B-B14F-4D97-AF65-F5344CB8AC3E}">
        <p14:creationId xmlns:p14="http://schemas.microsoft.com/office/powerpoint/2010/main" val="40565519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D7D0-2C05-22FF-0B5D-DDA26FB93A75}"/>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D3EFBE91-9474-23B1-12FC-2199409CA93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Deep Recurrent Neural Network</a:t>
            </a:r>
          </a:p>
        </p:txBody>
      </p:sp>
      <p:pic>
        <p:nvPicPr>
          <p:cNvPr id="2" name="Picture 2" descr="Home">
            <a:extLst>
              <a:ext uri="{FF2B5EF4-FFF2-40B4-BE49-F238E27FC236}">
                <a16:creationId xmlns:a16="http://schemas.microsoft.com/office/drawing/2014/main" id="{91DE800C-FB74-30AA-C242-C65A41012D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60FC2556-77CE-9BB1-F72D-0BC7D8638C1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8AF4560-0A26-EFE8-8CB9-509DC2487739}"/>
              </a:ext>
            </a:extLst>
          </p:cNvPr>
          <p:cNvPicPr>
            <a:picLocks noChangeAspect="1"/>
          </p:cNvPicPr>
          <p:nvPr/>
        </p:nvPicPr>
        <p:blipFill>
          <a:blip r:embed="rId3"/>
          <a:stretch>
            <a:fillRect/>
          </a:stretch>
        </p:blipFill>
        <p:spPr>
          <a:xfrm>
            <a:off x="403245" y="1038829"/>
            <a:ext cx="11608636" cy="5537014"/>
          </a:xfrm>
          <a:prstGeom prst="rect">
            <a:avLst/>
          </a:prstGeom>
        </p:spPr>
      </p:pic>
    </p:spTree>
    <p:extLst>
      <p:ext uri="{BB962C8B-B14F-4D97-AF65-F5344CB8AC3E}">
        <p14:creationId xmlns:p14="http://schemas.microsoft.com/office/powerpoint/2010/main" val="193785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2F198-4825-E573-DA91-F834EA29EB1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FDF09-3145-880C-3F11-E25242E5AF1F}"/>
              </a:ext>
            </a:extLst>
          </p:cNvPr>
          <p:cNvSpPr>
            <a:spLocks noGrp="1"/>
          </p:cNvSpPr>
          <p:nvPr>
            <p:ph idx="1"/>
          </p:nvPr>
        </p:nvSpPr>
        <p:spPr>
          <a:xfrm>
            <a:off x="1059180" y="1222375"/>
            <a:ext cx="10438765" cy="5337810"/>
          </a:xfrm>
        </p:spPr>
        <p:txBody>
          <a:bodyPr>
            <a:normAutofit fontScale="97500"/>
          </a:bodyPr>
          <a:lstStyle/>
          <a:p>
            <a:pPr algn="l" fontAlgn="base">
              <a:buFont typeface="Arial" panose="020B0604020202020204" pitchFamily="34" charset="0"/>
              <a:buChar char="•"/>
            </a:pPr>
            <a:r>
              <a:rPr lang="en-US" sz="2100" b="1" i="0" dirty="0">
                <a:solidFill>
                  <a:srgbClr val="222222"/>
                </a:solidFill>
                <a:effectLst/>
                <a:latin typeface="Source Sans Pro" panose="020B0503030403020204" pitchFamily="34" charset="0"/>
              </a:rPr>
              <a:t>DNA sequence analysis</a:t>
            </a:r>
            <a:r>
              <a:rPr lang="en-US" sz="2100" b="0" i="0" dirty="0">
                <a:solidFill>
                  <a:srgbClr val="222222"/>
                </a:solidFill>
                <a:effectLst/>
                <a:latin typeface="Source Sans Pro" panose="020B0503030403020204" pitchFamily="34" charset="0"/>
              </a:rPr>
              <a:t>: </a:t>
            </a:r>
            <a:r>
              <a:rPr lang="en-US" sz="2100" b="0" i="0" u="none" strike="noStrike" dirty="0">
                <a:solidFill>
                  <a:srgbClr val="222222"/>
                </a:solidFill>
                <a:effectLst/>
                <a:latin typeface="Source Sans Pro" panose="020B0503030403020204" pitchFamily="34" charset="0"/>
                <a:hlinkClick r:id="rId2"/>
              </a:rPr>
              <a:t>Recurrent Neural Network for Predicting Transcription Factor Binding Sites</a:t>
            </a:r>
            <a:endParaRPr lang="en-US" sz="2100" b="0" i="0" dirty="0">
              <a:solidFill>
                <a:srgbClr val="222222"/>
              </a:solidFill>
              <a:effectLst/>
              <a:latin typeface="Source Sans Pro" panose="020B0503030403020204" pitchFamily="34" charset="0"/>
            </a:endParaRPr>
          </a:p>
          <a:p>
            <a:pPr algn="l" fontAlgn="base">
              <a:buFont typeface="Arial" panose="020B0604020202020204" pitchFamily="34" charset="0"/>
              <a:buChar char="•"/>
            </a:pPr>
            <a:endParaRPr lang="en-US" sz="1800" b="0" i="0" dirty="0">
              <a:solidFill>
                <a:srgbClr val="222222"/>
              </a:solidFill>
              <a:effectLst/>
              <a:latin typeface="Source Sans Pro" panose="020B0503030403020204" pitchFamily="34" charset="0"/>
            </a:endParaRPr>
          </a:p>
          <a:p>
            <a:pPr algn="just" fontAlgn="base"/>
            <a:endParaRPr lang="en-US" sz="33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dirty="0"/>
          </a:p>
        </p:txBody>
      </p:sp>
      <p:sp>
        <p:nvSpPr>
          <p:cNvPr id="5" name="Rectangles 4">
            <a:extLst>
              <a:ext uri="{FF2B5EF4-FFF2-40B4-BE49-F238E27FC236}">
                <a16:creationId xmlns:a16="http://schemas.microsoft.com/office/drawing/2014/main" id="{657672B0-ECC6-D726-7729-E7D81907B37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Application of S</a:t>
            </a:r>
            <a:r>
              <a:rPr lang="en-US" sz="3200" dirty="0"/>
              <a:t>equence Data</a:t>
            </a:r>
            <a:endParaRPr lang="en-US" sz="3200" b="1" dirty="0"/>
          </a:p>
        </p:txBody>
      </p:sp>
      <p:pic>
        <p:nvPicPr>
          <p:cNvPr id="2" name="Picture 2" descr="Home">
            <a:extLst>
              <a:ext uri="{FF2B5EF4-FFF2-40B4-BE49-F238E27FC236}">
                <a16:creationId xmlns:a16="http://schemas.microsoft.com/office/drawing/2014/main" id="{4684572E-E2B2-3CB6-828C-36DBD9D660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3C87C5C-2FBA-E953-AC12-CFCEA12E4305}"/>
              </a:ext>
            </a:extLst>
          </p:cNvPr>
          <p:cNvPicPr>
            <a:picLocks noChangeAspect="1"/>
          </p:cNvPicPr>
          <p:nvPr/>
        </p:nvPicPr>
        <p:blipFill>
          <a:blip r:embed="rId4"/>
          <a:stretch>
            <a:fillRect/>
          </a:stretch>
        </p:blipFill>
        <p:spPr>
          <a:xfrm>
            <a:off x="4491949" y="1690776"/>
            <a:ext cx="4158003" cy="5017698"/>
          </a:xfrm>
          <a:prstGeom prst="rect">
            <a:avLst/>
          </a:prstGeom>
        </p:spPr>
      </p:pic>
    </p:spTree>
    <p:extLst>
      <p:ext uri="{BB962C8B-B14F-4D97-AF65-F5344CB8AC3E}">
        <p14:creationId xmlns:p14="http://schemas.microsoft.com/office/powerpoint/2010/main" val="38046872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4B218-F96F-4287-CF58-5CCC801AE53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56BF0A08-3B21-C0FF-3B90-E8F39E5F8675}"/>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Deep Recurrent Neural Network</a:t>
            </a:r>
          </a:p>
        </p:txBody>
      </p:sp>
      <p:pic>
        <p:nvPicPr>
          <p:cNvPr id="2" name="Picture 2" descr="Home">
            <a:extLst>
              <a:ext uri="{FF2B5EF4-FFF2-40B4-BE49-F238E27FC236}">
                <a16:creationId xmlns:a16="http://schemas.microsoft.com/office/drawing/2014/main" id="{4B65A142-3C27-265E-F38C-36B541C3BF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D03D03C-D509-856F-C1D2-EF37B9143F50}"/>
              </a:ext>
            </a:extLst>
          </p:cNvPr>
          <p:cNvPicPr>
            <a:picLocks noChangeAspect="1"/>
          </p:cNvPicPr>
          <p:nvPr/>
        </p:nvPicPr>
        <p:blipFill>
          <a:blip r:embed="rId3"/>
          <a:stretch>
            <a:fillRect/>
          </a:stretch>
        </p:blipFill>
        <p:spPr>
          <a:xfrm>
            <a:off x="601627" y="908720"/>
            <a:ext cx="11476782" cy="2565123"/>
          </a:xfrm>
          <a:prstGeom prst="rect">
            <a:avLst/>
          </a:prstGeom>
        </p:spPr>
      </p:pic>
      <p:sp>
        <p:nvSpPr>
          <p:cNvPr id="10" name="TextBox 9">
            <a:extLst>
              <a:ext uri="{FF2B5EF4-FFF2-40B4-BE49-F238E27FC236}">
                <a16:creationId xmlns:a16="http://schemas.microsoft.com/office/drawing/2014/main" id="{9B8B472B-1A9E-C110-5A21-49FED753EBF2}"/>
              </a:ext>
            </a:extLst>
          </p:cNvPr>
          <p:cNvSpPr txBox="1"/>
          <p:nvPr/>
        </p:nvSpPr>
        <p:spPr>
          <a:xfrm>
            <a:off x="1929611" y="4376623"/>
            <a:ext cx="8259418" cy="923330"/>
          </a:xfrm>
          <a:prstGeom prst="rect">
            <a:avLst/>
          </a:prstGeom>
          <a:noFill/>
        </p:spPr>
        <p:txBody>
          <a:bodyPr wrap="square">
            <a:spAutoFit/>
          </a:bodyPr>
          <a:lstStyle/>
          <a:p>
            <a:r>
              <a:rPr lang="en-IN" dirty="0">
                <a:hlinkClick r:id="rId4"/>
              </a:rPr>
              <a:t>https://medium.com/@abhishekjainindore24/deep-rnns-stacked-rnns-stacked-lstms-79cf652f451a</a:t>
            </a:r>
            <a:endParaRPr lang="en-IN" dirty="0"/>
          </a:p>
          <a:p>
            <a:endParaRPr lang="en-IN" dirty="0"/>
          </a:p>
        </p:txBody>
      </p:sp>
    </p:spTree>
    <p:extLst>
      <p:ext uri="{BB962C8B-B14F-4D97-AF65-F5344CB8AC3E}">
        <p14:creationId xmlns:p14="http://schemas.microsoft.com/office/powerpoint/2010/main" val="1830285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700FE-A5B5-C1F9-4E46-51812B85515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D9BE75B6-E88A-BEF4-0815-D3F2A7D3E6B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US" sz="3200" dirty="0"/>
              <a:t>Basic Components of Deep RNN Architecture</a:t>
            </a:r>
            <a:endParaRPr lang="en-US" sz="3200" b="1" dirty="0"/>
          </a:p>
        </p:txBody>
      </p:sp>
      <p:pic>
        <p:nvPicPr>
          <p:cNvPr id="2" name="Picture 2" descr="Home">
            <a:extLst>
              <a:ext uri="{FF2B5EF4-FFF2-40B4-BE49-F238E27FC236}">
                <a16:creationId xmlns:a16="http://schemas.microsoft.com/office/drawing/2014/main" id="{93170A94-1DB4-6C48-9952-BB38FE1200F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DCDF31C-9068-8308-8D15-371FE6E435DA}"/>
              </a:ext>
            </a:extLst>
          </p:cNvPr>
          <p:cNvPicPr>
            <a:picLocks noChangeAspect="1"/>
          </p:cNvPicPr>
          <p:nvPr/>
        </p:nvPicPr>
        <p:blipFill>
          <a:blip r:embed="rId3"/>
          <a:stretch>
            <a:fillRect/>
          </a:stretch>
        </p:blipFill>
        <p:spPr>
          <a:xfrm>
            <a:off x="2561457" y="862042"/>
            <a:ext cx="7576112" cy="5859649"/>
          </a:xfrm>
          <a:prstGeom prst="rect">
            <a:avLst/>
          </a:prstGeom>
        </p:spPr>
      </p:pic>
    </p:spTree>
    <p:extLst>
      <p:ext uri="{BB962C8B-B14F-4D97-AF65-F5344CB8AC3E}">
        <p14:creationId xmlns:p14="http://schemas.microsoft.com/office/powerpoint/2010/main" val="34807145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FABE0-47FC-86DA-BA5A-54491E972CB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B49FCC2-95C9-097B-941C-DD3DD44E558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US" sz="3200" dirty="0"/>
              <a:t>Basic Components of Deep RNN Architecture</a:t>
            </a:r>
            <a:endParaRPr lang="en-US" sz="3200" b="1" dirty="0"/>
          </a:p>
        </p:txBody>
      </p:sp>
      <p:pic>
        <p:nvPicPr>
          <p:cNvPr id="2" name="Picture 2" descr="Home">
            <a:extLst>
              <a:ext uri="{FF2B5EF4-FFF2-40B4-BE49-F238E27FC236}">
                <a16:creationId xmlns:a16="http://schemas.microsoft.com/office/drawing/2014/main" id="{2025172A-2AB9-BA05-083A-CB809C8D35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6E296C5-FE9F-D7F7-9701-0F01CDF1DDF9}"/>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85FBBBD9-40F5-3F1B-ED1E-986827A73F92}"/>
              </a:ext>
            </a:extLst>
          </p:cNvPr>
          <p:cNvPicPr>
            <a:picLocks noChangeAspect="1"/>
          </p:cNvPicPr>
          <p:nvPr/>
        </p:nvPicPr>
        <p:blipFill>
          <a:blip r:embed="rId3"/>
          <a:stretch>
            <a:fillRect/>
          </a:stretch>
        </p:blipFill>
        <p:spPr>
          <a:xfrm>
            <a:off x="228564" y="849632"/>
            <a:ext cx="11963436" cy="5970267"/>
          </a:xfrm>
          <a:prstGeom prst="rect">
            <a:avLst/>
          </a:prstGeom>
        </p:spPr>
      </p:pic>
    </p:spTree>
    <p:extLst>
      <p:ext uri="{BB962C8B-B14F-4D97-AF65-F5344CB8AC3E}">
        <p14:creationId xmlns:p14="http://schemas.microsoft.com/office/powerpoint/2010/main" val="20916322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76D99-E2EE-F1C9-601D-D85D0F6586D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A29AD54B-4C37-71EC-BFDC-37D3E98CD4CA}"/>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a:t>
            </a:r>
            <a:r>
              <a:rPr lang="en-US" sz="3200" dirty="0"/>
              <a:t>Basic Components of Deep RNN Architecture</a:t>
            </a:r>
            <a:endParaRPr lang="en-US" sz="3200" b="1" dirty="0"/>
          </a:p>
        </p:txBody>
      </p:sp>
      <p:pic>
        <p:nvPicPr>
          <p:cNvPr id="2" name="Picture 2" descr="Home">
            <a:extLst>
              <a:ext uri="{FF2B5EF4-FFF2-40B4-BE49-F238E27FC236}">
                <a16:creationId xmlns:a16="http://schemas.microsoft.com/office/drawing/2014/main" id="{E511D081-4315-AD18-CAAF-8CE4021CC0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43427A5-3958-402A-E017-02B8446F2C66}"/>
              </a:ext>
            </a:extLst>
          </p:cNvPr>
          <p:cNvPicPr>
            <a:picLocks noChangeAspect="1"/>
          </p:cNvPicPr>
          <p:nvPr/>
        </p:nvPicPr>
        <p:blipFill>
          <a:blip r:embed="rId3"/>
          <a:stretch>
            <a:fillRect/>
          </a:stretch>
        </p:blipFill>
        <p:spPr>
          <a:xfrm>
            <a:off x="402312" y="1204053"/>
            <a:ext cx="11789688" cy="3725081"/>
          </a:xfrm>
          <a:prstGeom prst="rect">
            <a:avLst/>
          </a:prstGeom>
        </p:spPr>
      </p:pic>
    </p:spTree>
    <p:extLst>
      <p:ext uri="{BB962C8B-B14F-4D97-AF65-F5344CB8AC3E}">
        <p14:creationId xmlns:p14="http://schemas.microsoft.com/office/powerpoint/2010/main" val="32567927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F224F-48D9-5A83-15F8-A8B89E9EAE4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3BD11-8D73-0D62-7A22-FCF56D4CFC4E}"/>
              </a:ext>
            </a:extLst>
          </p:cNvPr>
          <p:cNvSpPr>
            <a:spLocks noGrp="1"/>
          </p:cNvSpPr>
          <p:nvPr>
            <p:ph idx="1"/>
          </p:nvPr>
        </p:nvSpPr>
        <p:spPr>
          <a:xfrm>
            <a:off x="1059180" y="1222375"/>
            <a:ext cx="10438765" cy="5337810"/>
          </a:xfrm>
        </p:spPr>
        <p:txBody>
          <a:bodyPr>
            <a:normAutofit fontScale="90000" lnSpcReduction="10000"/>
          </a:bodyPr>
          <a:lstStyle/>
          <a:p>
            <a:pPr lvl="0"/>
            <a:r>
              <a:rPr lang="en-US" sz="2800" dirty="0"/>
              <a:t>Why use sequence models? </a:t>
            </a:r>
          </a:p>
          <a:p>
            <a:pPr lvl="0"/>
            <a:r>
              <a:rPr lang="en-US" sz="2800" dirty="0"/>
              <a:t>Recurrent Neural Network Model, </a:t>
            </a:r>
          </a:p>
          <a:p>
            <a:pPr lvl="0"/>
            <a:r>
              <a:rPr lang="en-US" sz="2800" dirty="0"/>
              <a:t>Notation, </a:t>
            </a:r>
          </a:p>
          <a:p>
            <a:pPr lvl="0"/>
            <a:r>
              <a:rPr lang="en-US" sz="2800" dirty="0"/>
              <a:t>Back-propagation through time (BTT), </a:t>
            </a:r>
          </a:p>
          <a:p>
            <a:pPr lvl="0"/>
            <a:r>
              <a:rPr lang="en-US" sz="2800" dirty="0"/>
              <a:t>Different types of RNNs, </a:t>
            </a:r>
          </a:p>
          <a:p>
            <a:pPr lvl="0"/>
            <a:r>
              <a:rPr lang="en-US" sz="2800" dirty="0"/>
              <a:t>Language model and sequence generation, </a:t>
            </a:r>
          </a:p>
          <a:p>
            <a:pPr lvl="0"/>
            <a:r>
              <a:rPr lang="en-US" sz="2800" dirty="0"/>
              <a:t>Sampling novel sequences, </a:t>
            </a:r>
          </a:p>
          <a:p>
            <a:pPr lvl="0"/>
            <a:r>
              <a:rPr lang="en-US" sz="2800" dirty="0"/>
              <a:t>Vanishing gradients with RNNs, </a:t>
            </a:r>
          </a:p>
          <a:p>
            <a:pPr lvl="0"/>
            <a:r>
              <a:rPr lang="en-US" sz="2800" dirty="0"/>
              <a:t>Gated Recurrent Unit (GRU), </a:t>
            </a:r>
          </a:p>
          <a:p>
            <a:pPr lvl="0"/>
            <a:r>
              <a:rPr lang="en-US" sz="2800" dirty="0"/>
              <a:t>Long Short-Term Memory (LSTM), </a:t>
            </a:r>
          </a:p>
          <a:p>
            <a:pPr lvl="0"/>
            <a:r>
              <a:rPr lang="en-US" sz="2800" dirty="0"/>
              <a:t>Bidirectional RNN, </a:t>
            </a:r>
          </a:p>
          <a:p>
            <a:pPr lvl="0"/>
            <a:r>
              <a:rPr lang="en-US" sz="2800" dirty="0"/>
              <a:t>Deep RNNs </a:t>
            </a:r>
          </a:p>
        </p:txBody>
      </p:sp>
      <p:sp>
        <p:nvSpPr>
          <p:cNvPr id="5" name="Rectangles 4">
            <a:extLst>
              <a:ext uri="{FF2B5EF4-FFF2-40B4-BE49-F238E27FC236}">
                <a16:creationId xmlns:a16="http://schemas.microsoft.com/office/drawing/2014/main" id="{9517A15D-DC70-B2BA-74A0-CC46DDF0460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Deep RNN</a:t>
            </a:r>
          </a:p>
        </p:txBody>
      </p:sp>
      <p:pic>
        <p:nvPicPr>
          <p:cNvPr id="2" name="Picture 2" descr="Home">
            <a:extLst>
              <a:ext uri="{FF2B5EF4-FFF2-40B4-BE49-F238E27FC236}">
                <a16:creationId xmlns:a16="http://schemas.microsoft.com/office/drawing/2014/main" id="{300AF397-C161-5F4A-86CC-6D025337D3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37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5061E-4D37-36FC-C4F1-0DAD217CD0E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A2D913-8155-6081-738B-522D56E39C73}"/>
              </a:ext>
            </a:extLst>
          </p:cNvPr>
          <p:cNvSpPr>
            <a:spLocks noGrp="1"/>
          </p:cNvSpPr>
          <p:nvPr>
            <p:ph idx="1"/>
          </p:nvPr>
        </p:nvSpPr>
        <p:spPr>
          <a:xfrm>
            <a:off x="1059180" y="1222375"/>
            <a:ext cx="10438765" cy="5337810"/>
          </a:xfrm>
        </p:spPr>
        <p:txBody>
          <a:bodyPr>
            <a:normAutofit fontScale="97500"/>
          </a:bodyPr>
          <a:lstStyle/>
          <a:p>
            <a:pPr fontAlgn="base"/>
            <a:r>
              <a:rPr lang="en-US" sz="2400" b="1" i="0" dirty="0">
                <a:solidFill>
                  <a:srgbClr val="222222"/>
                </a:solidFill>
                <a:effectLst/>
                <a:latin typeface="Source Sans Pro" panose="020B0503030403020204" pitchFamily="34" charset="0"/>
              </a:rPr>
              <a:t>RNN</a:t>
            </a:r>
            <a:r>
              <a:rPr lang="en-US" sz="2400" b="0" i="0" dirty="0">
                <a:solidFill>
                  <a:srgbClr val="222222"/>
                </a:solidFill>
                <a:effectLst/>
                <a:latin typeface="Source Sans Pro" panose="020B0503030403020204" pitchFamily="34" charset="0"/>
              </a:rPr>
              <a:t> is especially designed to deal with sequential data which is not </a:t>
            </a:r>
            <a:r>
              <a:rPr lang="en-US" sz="2400" b="0" i="0" dirty="0">
                <a:solidFill>
                  <a:srgbClr val="222222"/>
                </a:solidFill>
                <a:effectLst/>
                <a:latin typeface="Source Sans Pro" panose="020F0502020204030204" pitchFamily="34" charset="0"/>
              </a:rPr>
              <a:t>identically distributed </a:t>
            </a:r>
            <a:r>
              <a:rPr lang="en-US" sz="2400" b="0" i="0" dirty="0">
                <a:solidFill>
                  <a:srgbClr val="222222"/>
                </a:solidFill>
                <a:effectLst/>
                <a:latin typeface="Source Sans Pro" panose="020B0503030403020204" pitchFamily="34" charset="0"/>
              </a:rPr>
              <a:t>.</a:t>
            </a:r>
          </a:p>
          <a:p>
            <a:pPr fontAlgn="base"/>
            <a:r>
              <a:rPr lang="en-US" sz="2400" b="1" i="0" dirty="0">
                <a:solidFill>
                  <a:srgbClr val="222222"/>
                </a:solidFill>
                <a:effectLst/>
                <a:latin typeface="Source Sans Pro" panose="020B0503030403020204" pitchFamily="34" charset="0"/>
              </a:rPr>
              <a:t>RNN</a:t>
            </a:r>
            <a:r>
              <a:rPr lang="en-US" sz="2400" b="0" i="0" dirty="0">
                <a:solidFill>
                  <a:srgbClr val="222222"/>
                </a:solidFill>
                <a:effectLst/>
                <a:latin typeface="Source Sans Pro" panose="020B0503030403020204" pitchFamily="34" charset="0"/>
              </a:rPr>
              <a:t> can tackle the following challenges from sequence data:</a:t>
            </a:r>
          </a:p>
          <a:p>
            <a:pPr lvl="1" fontAlgn="base"/>
            <a:r>
              <a:rPr lang="en-US" b="0" i="0" dirty="0">
                <a:solidFill>
                  <a:srgbClr val="222222"/>
                </a:solidFill>
                <a:effectLst/>
                <a:latin typeface="Source Sans Pro" panose="020B0503030403020204" pitchFamily="34" charset="0"/>
              </a:rPr>
              <a:t>to deal with variable-length sequences</a:t>
            </a:r>
          </a:p>
          <a:p>
            <a:pPr lvl="1" fontAlgn="base"/>
            <a:r>
              <a:rPr lang="en-US" b="0" i="0" dirty="0">
                <a:solidFill>
                  <a:srgbClr val="222222"/>
                </a:solidFill>
                <a:effectLst/>
                <a:latin typeface="Source Sans Pro" panose="020B0503030403020204" pitchFamily="34" charset="0"/>
              </a:rPr>
              <a:t>to maintain sequence order</a:t>
            </a:r>
          </a:p>
          <a:p>
            <a:pPr lvl="1" fontAlgn="base"/>
            <a:r>
              <a:rPr lang="en-US" b="0" i="0" dirty="0">
                <a:solidFill>
                  <a:srgbClr val="222222"/>
                </a:solidFill>
                <a:effectLst/>
                <a:latin typeface="Source Sans Pro" panose="020B0503030403020204" pitchFamily="34" charset="0"/>
              </a:rPr>
              <a:t>to keep track of long-term dependencies</a:t>
            </a:r>
          </a:p>
          <a:p>
            <a:pPr lvl="1" fontAlgn="base"/>
            <a:r>
              <a:rPr lang="en-US" b="0" i="0" dirty="0">
                <a:solidFill>
                  <a:srgbClr val="222222"/>
                </a:solidFill>
                <a:effectLst/>
                <a:latin typeface="Source Sans Pro" panose="020B0503030403020204" pitchFamily="34" charset="0"/>
              </a:rPr>
              <a:t>to share parameters across the sequence</a:t>
            </a:r>
            <a:endParaRPr lang="en-US"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solidFill>
                <a:srgbClr val="222222"/>
              </a:solidFill>
              <a:latin typeface="Source Sans Pro" panose="020B0503030403020204" pitchFamily="34" charset="0"/>
            </a:endParaRPr>
          </a:p>
          <a:p>
            <a:pPr algn="just" fontAlgn="base"/>
            <a:endParaRPr lang="en-US" sz="2400" dirty="0"/>
          </a:p>
        </p:txBody>
      </p:sp>
      <p:sp>
        <p:nvSpPr>
          <p:cNvPr id="5" name="Rectangles 4">
            <a:extLst>
              <a:ext uri="{FF2B5EF4-FFF2-40B4-BE49-F238E27FC236}">
                <a16:creationId xmlns:a16="http://schemas.microsoft.com/office/drawing/2014/main" id="{600B60FD-DBA9-9318-856F-1AF36C3E906D}"/>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UNIT-4 </a:t>
            </a:r>
            <a:r>
              <a:rPr lang="en-IN" sz="3200" b="1" i="0" dirty="0">
                <a:solidFill>
                  <a:schemeClr val="bg1"/>
                </a:solidFill>
                <a:effectLst/>
                <a:latin typeface="Source Sans Pro" panose="020B0503030403020204" pitchFamily="34" charset="0"/>
              </a:rPr>
              <a:t>Recurrent Neural network</a:t>
            </a:r>
          </a:p>
        </p:txBody>
      </p:sp>
      <p:pic>
        <p:nvPicPr>
          <p:cNvPr id="2" name="Picture 2" descr="Home">
            <a:extLst>
              <a:ext uri="{FF2B5EF4-FFF2-40B4-BE49-F238E27FC236}">
                <a16:creationId xmlns:a16="http://schemas.microsoft.com/office/drawing/2014/main" id="{40BAB591-92AA-01A5-F2C2-5D75A1A30B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EEBF8D9-2269-C7BE-6602-0F651F15E15C}"/>
              </a:ext>
            </a:extLst>
          </p:cNvPr>
          <p:cNvPicPr>
            <a:picLocks noChangeAspect="1"/>
          </p:cNvPicPr>
          <p:nvPr/>
        </p:nvPicPr>
        <p:blipFill>
          <a:blip r:embed="rId3"/>
          <a:srcRect t="24826" b="19188"/>
          <a:stretch/>
        </p:blipFill>
        <p:spPr>
          <a:xfrm>
            <a:off x="1850186" y="4183112"/>
            <a:ext cx="8491627" cy="2377073"/>
          </a:xfrm>
          <a:prstGeom prst="rect">
            <a:avLst/>
          </a:prstGeom>
        </p:spPr>
      </p:pic>
    </p:spTree>
    <p:extLst>
      <p:ext uri="{BB962C8B-B14F-4D97-AF65-F5344CB8AC3E}">
        <p14:creationId xmlns:p14="http://schemas.microsoft.com/office/powerpoint/2010/main" val="3460100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4263</Words>
  <Application>Microsoft Office PowerPoint</Application>
  <PresentationFormat>Widescreen</PresentationFormat>
  <Paragraphs>403</Paragraphs>
  <Slides>84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__Source_Sans_Pro_2fe30b</vt:lpstr>
      <vt:lpstr>Arial</vt:lpstr>
      <vt:lpstr>Calibri</vt:lpstr>
      <vt:lpstr>Calibri Light</vt:lpstr>
      <vt:lpstr>Google Sans</vt:lpstr>
      <vt:lpstr>inherit</vt:lpstr>
      <vt:lpstr>KaTeX_Main</vt:lpstr>
      <vt:lpstr>KaTeX_Math</vt:lpstr>
      <vt:lpstr>Nunito</vt:lpstr>
      <vt:lpstr>Open Sans</vt:lpstr>
      <vt:lpstr>Source Sans 3</vt:lpstr>
      <vt:lpstr>Source Sans Pro</vt:lpstr>
      <vt:lpstr>Times New Roman</vt:lpstr>
      <vt:lpstr>Office Theme</vt:lpstr>
      <vt:lpstr>PowerPoint Presentation</vt:lpstr>
      <vt:lpstr>Recurrent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 Raju Chauhan</dc:creator>
  <cp:lastModifiedBy>Dr Raju Chauhan</cp:lastModifiedBy>
  <cp:revision>3</cp:revision>
  <dcterms:created xsi:type="dcterms:W3CDTF">2025-05-05T16:38:36Z</dcterms:created>
  <dcterms:modified xsi:type="dcterms:W3CDTF">2025-05-14T10:58:03Z</dcterms:modified>
</cp:coreProperties>
</file>